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5" r:id="rId3"/>
    <p:sldId id="307" r:id="rId4"/>
    <p:sldId id="305" r:id="rId5"/>
    <p:sldId id="310" r:id="rId6"/>
    <p:sldId id="309" r:id="rId7"/>
    <p:sldId id="308" r:id="rId8"/>
    <p:sldId id="258" r:id="rId9"/>
    <p:sldId id="274" r:id="rId10"/>
    <p:sldId id="311" r:id="rId11"/>
    <p:sldId id="278" r:id="rId12"/>
    <p:sldId id="273" r:id="rId13"/>
    <p:sldId id="276" r:id="rId14"/>
    <p:sldId id="286" r:id="rId15"/>
    <p:sldId id="306" r:id="rId16"/>
    <p:sldId id="287" r:id="rId17"/>
    <p:sldId id="294" r:id="rId18"/>
    <p:sldId id="261" r:id="rId19"/>
    <p:sldId id="275" r:id="rId20"/>
    <p:sldId id="295" r:id="rId21"/>
    <p:sldId id="304" r:id="rId22"/>
    <p:sldId id="301" r:id="rId23"/>
    <p:sldId id="279" r:id="rId24"/>
    <p:sldId id="288" r:id="rId25"/>
    <p:sldId id="280" r:id="rId26"/>
    <p:sldId id="281" r:id="rId27"/>
    <p:sldId id="289" r:id="rId28"/>
    <p:sldId id="29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375" autoAdjust="0"/>
  </p:normalViewPr>
  <p:slideViewPr>
    <p:cSldViewPr snapToGrid="0" snapToObjects="1">
      <p:cViewPr varScale="1">
        <p:scale>
          <a:sx n="78" d="100"/>
          <a:sy n="78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729111986001758E-2"/>
          <c:y val="1.3093215824737036E-2"/>
          <c:w val="0.79996482399776059"/>
          <c:h val="0.925986278906098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IB Exam Pass 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92</c:v>
                </c:pt>
                <c:pt idx="1">
                  <c:v>81</c:v>
                </c:pt>
                <c:pt idx="2">
                  <c:v>71</c:v>
                </c:pt>
                <c:pt idx="3">
                  <c:v>76</c:v>
                </c:pt>
                <c:pt idx="4">
                  <c:v>81</c:v>
                </c:pt>
                <c:pt idx="5">
                  <c:v>79</c:v>
                </c:pt>
                <c:pt idx="6">
                  <c:v>84</c:v>
                </c:pt>
                <c:pt idx="7">
                  <c:v>85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3-4666-B52D-390EB8A6AE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IB Diploma %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94</c:v>
                </c:pt>
                <c:pt idx="1">
                  <c:v>69</c:v>
                </c:pt>
                <c:pt idx="2">
                  <c:v>48</c:v>
                </c:pt>
                <c:pt idx="3">
                  <c:v>58</c:v>
                </c:pt>
                <c:pt idx="4">
                  <c:v>80</c:v>
                </c:pt>
                <c:pt idx="5">
                  <c:v>83</c:v>
                </c:pt>
                <c:pt idx="6">
                  <c:v>77</c:v>
                </c:pt>
                <c:pt idx="7">
                  <c:v>90</c:v>
                </c:pt>
                <c:pt idx="8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D3-4666-B52D-390EB8A6A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81760"/>
        <c:axId val="65840256"/>
      </c:barChart>
      <c:catAx>
        <c:axId val="8458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5840256"/>
        <c:crosses val="autoZero"/>
        <c:auto val="1"/>
        <c:lblAlgn val="ctr"/>
        <c:lblOffset val="100"/>
        <c:noMultiLvlLbl val="0"/>
      </c:catAx>
      <c:valAx>
        <c:axId val="6584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84581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28794838145243"/>
          <c:y val="0.38558808405119444"/>
          <c:w val="0.19615649606299213"/>
          <c:h val="0.175555561148007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2CF986-0F69-4D1C-A386-7571F35A48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20BA73-7474-1E46-8FC8-5BC028FEE0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3100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A73-7474-1E46-8FC8-5BC028FEE0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9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Key messages about college readiness and success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IB students report feeling more able to tackle the challenges of college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IB students do better in college, with IB participation predicting college GPA and better performance on IB exams predicting better performance in college courses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/>
              <a:t>IB students have higher persistence and graduation rates in college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As part of the study of IB students in Chicago public schools cited in the previous slide, researchers conducted qualitative analysis of interviews with 25 primarily low-income and minority Chicago public schools Diploma </a:t>
            </a:r>
            <a:r>
              <a:rPr lang="en-US" dirty="0" err="1"/>
              <a:t>Programme</a:t>
            </a:r>
            <a:r>
              <a:rPr lang="en-US" dirty="0"/>
              <a:t> alumni.  Researchers found students felt very well prepared for college in terms of academic skills and </a:t>
            </a:r>
            <a:r>
              <a:rPr lang="en-US" dirty="0" err="1"/>
              <a:t>behaviours</a:t>
            </a:r>
            <a:r>
              <a:rPr lang="en-US" dirty="0"/>
              <a:t>.  As cited in the previous slide, the quantitative analysis in this study demonstrated that students were more likely to attend, and persist in, college.  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A summary of the Chicago Public Schools study can be found here:</a:t>
            </a:r>
            <a:r>
              <a:rPr lang="en-US" dirty="0">
                <a:solidFill>
                  <a:srgbClr val="FF0000"/>
                </a:solidFill>
              </a:rPr>
              <a:t> http://www.ibo.org/research/policy/programmevalidation/diploma/documents/CPSResearchsummaryFinal3-3-12.pdf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>
                <a:latin typeface="Calibri" pitchFamily="34" charset="0"/>
              </a:rPr>
              <a:t>The IB surveyed all IB world schools in the United States registering students for Diploma exams in May 2011 and all US 12</a:t>
            </a:r>
            <a:r>
              <a:rPr lang="en-US" baseline="30000" dirty="0">
                <a:latin typeface="Calibri" pitchFamily="34" charset="0"/>
              </a:rPr>
              <a:t>th</a:t>
            </a:r>
            <a:r>
              <a:rPr lang="en-US" dirty="0">
                <a:latin typeface="Calibri" pitchFamily="34" charset="0"/>
              </a:rPr>
              <a:t> graders registered for exams about their college application process.  According to student self-reports, IB students are admitted to college and universities at higher rates than the general population.  </a:t>
            </a:r>
          </a:p>
          <a:p>
            <a:pPr>
              <a:spcBef>
                <a:spcPct val="0"/>
              </a:spcBef>
            </a:pPr>
            <a:endParaRPr lang="en-US" dirty="0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latin typeface="Calibri" pitchFamily="34" charset="0"/>
              </a:rPr>
              <a:t>This slide shows the Universities most commonly applied to by US Diploma candidates, and demonstrates that IB students have higher acceptance rates than the average acceptance rates for the university.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>
                <a:latin typeface="Calibri" pitchFamily="34" charset="0"/>
              </a:rPr>
              <a:t>The IB surveyed all IB world schools in the United States registering students for Diploma exams in May 2011 and all US 12</a:t>
            </a:r>
            <a:r>
              <a:rPr lang="en-US" baseline="30000">
                <a:latin typeface="Calibri" pitchFamily="34" charset="0"/>
              </a:rPr>
              <a:t>th</a:t>
            </a:r>
            <a:r>
              <a:rPr lang="en-US">
                <a:latin typeface="Calibri" pitchFamily="34" charset="0"/>
              </a:rPr>
              <a:t> graders registered for exams about their college application process.  According to student self-reports, IB students are admitted to college and universities at higher rates than the general population.  </a:t>
            </a:r>
          </a:p>
          <a:p>
            <a:pPr>
              <a:spcBef>
                <a:spcPct val="0"/>
              </a:spcBef>
            </a:pPr>
            <a:endParaRPr lang="en-US">
              <a:latin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pitchFamily="34" charset="0"/>
              </a:rPr>
              <a:t>This slide shows the Universities most commonly applied to by US Diploma Candidates, and demonstrates that IB students have higher acceptance rates than the average acceptance rates for the university.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IB Programme Overview- F.W. Springstead High School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 title 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6451"/>
            <a:ext cx="7810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IB Trilingual 3col Hzt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1" y="6015038"/>
            <a:ext cx="1597269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68675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en-US"/>
          </a:p>
        </p:txBody>
      </p:sp>
      <p:pic>
        <p:nvPicPr>
          <p:cNvPr id="6" name="Picture 10" descr="DP2 Eng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20" y="615950"/>
            <a:ext cx="3165231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P title 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6451"/>
            <a:ext cx="7810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IB Trilingual 3col Hzt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1" y="6015038"/>
            <a:ext cx="1597269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044826"/>
            <a:ext cx="7772400" cy="1362075"/>
          </a:xfrm>
        </p:spPr>
        <p:txBody>
          <a:bodyPr/>
          <a:lstStyle>
            <a:lvl1pPr algn="l">
              <a:defRPr sz="4800" b="1" cap="none" baseline="0">
                <a:solidFill>
                  <a:srgbClr val="1AB7EA"/>
                </a:solidFill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04B8D"/>
                </a:solidFill>
              </a:defRPr>
            </a:lvl1pPr>
          </a:lstStyle>
          <a:p>
            <a:pPr>
              <a:defRPr/>
            </a:pPr>
            <a:r>
              <a:rPr lang="en-GB"/>
              <a:t>01 January 2012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 title 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6451"/>
            <a:ext cx="7810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IB Trilingual 3col Hzt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1" y="6015038"/>
            <a:ext cx="1597269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6867525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en-US"/>
          </a:p>
        </p:txBody>
      </p:sp>
      <p:pic>
        <p:nvPicPr>
          <p:cNvPr id="6" name="Picture 10" descr="DP2 Eng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20" y="615950"/>
            <a:ext cx="3165231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P title 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6451"/>
            <a:ext cx="7810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IB Trilingual 3col Hzt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1" y="6015038"/>
            <a:ext cx="1597269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044826"/>
            <a:ext cx="7772400" cy="1362075"/>
          </a:xfrm>
        </p:spPr>
        <p:txBody>
          <a:bodyPr/>
          <a:lstStyle>
            <a:lvl1pPr algn="l">
              <a:defRPr sz="4800" b="1" cap="none" baseline="0">
                <a:solidFill>
                  <a:srgbClr val="1AB7EA"/>
                </a:solidFill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04B8D"/>
                </a:solidFill>
              </a:defRPr>
            </a:lvl1pPr>
          </a:lstStyle>
          <a:p>
            <a:pPr>
              <a:defRPr/>
            </a:pPr>
            <a:r>
              <a:rPr lang="en-GB"/>
              <a:t>01 January 2012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P title 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6451"/>
            <a:ext cx="7810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IB Trilingual 3col Hzt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1" y="6015038"/>
            <a:ext cx="1597269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 bwMode="auto">
          <a:xfrm>
            <a:off x="0" y="1"/>
            <a:ext cx="9144000" cy="6867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GB">
              <a:ea typeface="+mn-ea"/>
              <a:cs typeface="+mn-cs"/>
            </a:endParaRPr>
          </a:p>
        </p:txBody>
      </p:sp>
      <p:pic>
        <p:nvPicPr>
          <p:cNvPr id="6" name="Picture 10" descr="DP2 Eng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20" y="616223"/>
            <a:ext cx="3165605" cy="101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PP title footer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86451"/>
            <a:ext cx="7810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IB Trilingual 3col Hztl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901" y="6015038"/>
            <a:ext cx="1597269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3044826"/>
            <a:ext cx="7772400" cy="1362075"/>
          </a:xfrm>
        </p:spPr>
        <p:txBody>
          <a:bodyPr/>
          <a:lstStyle>
            <a:lvl1pPr algn="l">
              <a:defRPr sz="4800" b="1" cap="none" baseline="0">
                <a:solidFill>
                  <a:srgbClr val="1AB7EA"/>
                </a:solidFill>
                <a:latin typeface="+mn-lt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>
                <a:solidFill>
                  <a:srgbClr val="004B8D"/>
                </a:solidFill>
              </a:defRPr>
            </a:lvl1pPr>
          </a:lstStyle>
          <a:p>
            <a:pPr>
              <a:defRPr/>
            </a:pPr>
            <a:r>
              <a:rPr lang="en-GB"/>
              <a:t>01 January 2012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2" y="4914907"/>
            <a:ext cx="6498158" cy="143996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Mr. John </a:t>
            </a:r>
            <a:r>
              <a:rPr lang="en-US" sz="2800" dirty="0" err="1" smtClean="0">
                <a:solidFill>
                  <a:srgbClr val="FF0000"/>
                </a:solidFill>
              </a:rPr>
              <a:t>Imhof</a:t>
            </a:r>
            <a:r>
              <a:rPr lang="en-US" sz="2800" dirty="0" smtClean="0">
                <a:solidFill>
                  <a:srgbClr val="FF0000"/>
                </a:solidFill>
              </a:rPr>
              <a:t>- IB Coordinator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797-7010 ext.239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err="1" smtClean="0">
                <a:solidFill>
                  <a:srgbClr val="FF0000"/>
                </a:solidFill>
              </a:rPr>
              <a:t>imhof</a:t>
            </a:r>
            <a:r>
              <a:rPr lang="en-US" sz="2800" dirty="0" smtClean="0">
                <a:solidFill>
                  <a:srgbClr val="FF0000"/>
                </a:solidFill>
              </a:rPr>
              <a:t>_ j@hcsb.k12.fl.us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16444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F.W. </a:t>
            </a:r>
            <a:r>
              <a:rPr lang="en-US" sz="4800" b="1" dirty="0" err="1" smtClean="0">
                <a:solidFill>
                  <a:srgbClr val="FF0000"/>
                </a:solidFill>
              </a:rPr>
              <a:t>Springstead</a:t>
            </a:r>
            <a:r>
              <a:rPr lang="en-US" sz="4800" b="1" dirty="0" smtClean="0">
                <a:solidFill>
                  <a:srgbClr val="FF0000"/>
                </a:solidFill>
              </a:rPr>
              <a:t> High School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07" y="1433473"/>
            <a:ext cx="2057276" cy="1695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888" y="1304818"/>
            <a:ext cx="2143125" cy="19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International-mindedness</a:t>
            </a:r>
            <a:r>
              <a:rPr lang="en-US" u="sng" dirty="0">
                <a:solidFill>
                  <a:srgbClr val="FF0000"/>
                </a:solidFill>
              </a:rPr>
              <a:t/>
            </a:r>
            <a:br>
              <a:rPr lang="en-US" u="sng" dirty="0">
                <a:solidFill>
                  <a:srgbClr val="FF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 descr="Course: In-school services, Topic: International mindednes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0" y="1173890"/>
            <a:ext cx="8427308" cy="53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80" y="185724"/>
            <a:ext cx="8348663" cy="90160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Is the IB Program for my child?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08" y="1272746"/>
            <a:ext cx="5329070" cy="53280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u="sng" dirty="0" smtClean="0">
                <a:solidFill>
                  <a:srgbClr val="FF0000"/>
                </a:solidFill>
              </a:rPr>
              <a:t>Considerations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Student/Parent Buy-in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Time </a:t>
            </a:r>
            <a:r>
              <a:rPr lang="en-US" dirty="0" smtClean="0">
                <a:solidFill>
                  <a:srgbClr val="002060"/>
                </a:solidFill>
              </a:rPr>
              <a:t>Management &amp; Organization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Minimalism &amp; Procrastination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Study Habits/Student Achievement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Motivation &amp; Positivity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Response to </a:t>
            </a:r>
            <a:r>
              <a:rPr lang="en-US" dirty="0" smtClean="0">
                <a:solidFill>
                  <a:srgbClr val="002060"/>
                </a:solidFill>
              </a:rPr>
              <a:t>Adversity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Self-reflection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Self-advocacy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School </a:t>
            </a:r>
            <a:r>
              <a:rPr lang="en-US" dirty="0" smtClean="0">
                <a:solidFill>
                  <a:srgbClr val="002060"/>
                </a:solidFill>
              </a:rPr>
              <a:t>Involvement</a:t>
            </a:r>
            <a:endParaRPr lang="en-US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Character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Tolerance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58370" name="AutoShape 2" descr="https://encrypted-tbn1.gstatic.com/images?q=tbn:ANd9GcRbQRBgFobFctiTcZwUZrSwrL4X4gkRZ7m-6TrCNu4MojbMcm-7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2" name="Picture 4" descr="http://www.educationworld.in/userfiles/tackleschool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1272746"/>
            <a:ext cx="2890842" cy="50137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8582"/>
            <a:ext cx="8042276" cy="73015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Satellite Busing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830401"/>
            <a:ext cx="8042276" cy="37132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b="1" dirty="0" smtClean="0">
                <a:solidFill>
                  <a:srgbClr val="002060"/>
                </a:solidFill>
              </a:rPr>
              <a:t>Parents must submit </a:t>
            </a:r>
            <a:r>
              <a:rPr lang="en-US" sz="1800" b="1" u="sng" dirty="0" smtClean="0">
                <a:solidFill>
                  <a:srgbClr val="002060"/>
                </a:solidFill>
              </a:rPr>
              <a:t>transportation application </a:t>
            </a:r>
            <a:r>
              <a:rPr lang="en-US" sz="1800" b="1" dirty="0" smtClean="0">
                <a:solidFill>
                  <a:srgbClr val="002060"/>
                </a:solidFill>
              </a:rPr>
              <a:t>and call prior to school year to secure spot</a:t>
            </a:r>
            <a:r>
              <a:rPr lang="en-US" sz="1600" b="1" dirty="0" smtClean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Once the student has been approved and assigned a bus &amp; stop location, Denise Clark will notify the parent. 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The current out of zone transportation offers for 2020-2021 are: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Colchester &amp; Fuller (by Spring Hill Elementary)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Challenger K-8 Bus Loop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Southern Hills Blvd &amp; Plantation Club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St. Andrews &amp; Heather Golf Club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MLK &amp; School St (This is the Cross Busing Stop)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Grand </a:t>
            </a:r>
            <a:r>
              <a:rPr lang="en-US" sz="1800" dirty="0" err="1" smtClean="0">
                <a:solidFill>
                  <a:srgbClr val="002060"/>
                </a:solidFill>
              </a:rPr>
              <a:t>Entrada</a:t>
            </a:r>
            <a:r>
              <a:rPr lang="en-US" sz="1800" dirty="0" smtClean="0">
                <a:solidFill>
                  <a:srgbClr val="002060"/>
                </a:solidFill>
              </a:rPr>
              <a:t> &amp; Round About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800" dirty="0" smtClean="0">
              <a:solidFill>
                <a:srgbClr val="002060"/>
              </a:solidFill>
            </a:endParaRPr>
          </a:p>
        </p:txBody>
      </p:sp>
      <p:pic>
        <p:nvPicPr>
          <p:cNvPr id="59394" name="Picture 2" descr="https://www.beaverton.k12.or.us/depts/trans/PublishingImages/school-bus-driver-clipart-school-bus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78" y="958739"/>
            <a:ext cx="5080000" cy="19002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41" y="185721"/>
            <a:ext cx="8277226" cy="928688"/>
          </a:xfrm>
        </p:spPr>
        <p:txBody>
          <a:bodyPr/>
          <a:lstStyle/>
          <a:p>
            <a:r>
              <a:rPr lang="en-US" sz="4400" u="sng" dirty="0" smtClean="0">
                <a:solidFill>
                  <a:srgbClr val="FF0000"/>
                </a:solidFill>
              </a:rPr>
              <a:t>The IB </a:t>
            </a:r>
            <a:r>
              <a:rPr lang="en-US" sz="4400" u="sng" dirty="0" err="1" smtClean="0">
                <a:solidFill>
                  <a:srgbClr val="FF0000"/>
                </a:solidFill>
              </a:rPr>
              <a:t>Programme</a:t>
            </a:r>
            <a:r>
              <a:rPr lang="en-US" sz="4400" u="sng" dirty="0" smtClean="0">
                <a:solidFill>
                  <a:srgbClr val="FF0000"/>
                </a:solidFill>
              </a:rPr>
              <a:t> at SHS</a:t>
            </a:r>
            <a:endParaRPr lang="en-US" sz="4400" u="sng" dirty="0">
              <a:solidFill>
                <a:srgbClr val="FF0000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2557433" y="1980343"/>
            <a:ext cx="771552" cy="94297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4822" name="Picture 6" descr="https://i.ytimg.com/i/ViAcUsxrffb-dH50U5VHqw/mq1.jpg?v=519286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33" y="1284131"/>
            <a:ext cx="2286000" cy="22860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18404" y="3789252"/>
            <a:ext cx="8803174" cy="265900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SHS sees the IB Program as a </a:t>
            </a:r>
            <a:r>
              <a:rPr lang="en-US" sz="2000" b="1" u="sng" dirty="0" smtClean="0">
                <a:solidFill>
                  <a:srgbClr val="002060"/>
                </a:solidFill>
              </a:rPr>
              <a:t>skill-building program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that focuses on   </a:t>
            </a:r>
            <a:r>
              <a:rPr lang="en-US" sz="2000" b="1" u="sng" dirty="0" smtClean="0">
                <a:solidFill>
                  <a:srgbClr val="002060"/>
                </a:solidFill>
              </a:rPr>
              <a:t>college readiness</a:t>
            </a:r>
            <a:r>
              <a:rPr lang="en-US" sz="2000" dirty="0" smtClean="0">
                <a:solidFill>
                  <a:srgbClr val="002060"/>
                </a:solidFill>
              </a:rPr>
              <a:t> as well as a program that forges </a:t>
            </a:r>
            <a:r>
              <a:rPr lang="en-US" sz="2000" b="1" u="sng" dirty="0" smtClean="0">
                <a:solidFill>
                  <a:srgbClr val="002060"/>
                </a:solidFill>
              </a:rPr>
              <a:t>well rounded students &amp; lifelong learners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Bedrock of Program = combination of AP and IB classes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Students </a:t>
            </a:r>
            <a:r>
              <a:rPr lang="en-US" dirty="0">
                <a:solidFill>
                  <a:srgbClr val="002060"/>
                </a:solidFill>
              </a:rPr>
              <a:t>will sit for 5+ AP exams and 6+ IB exams</a:t>
            </a:r>
          </a:p>
          <a:p>
            <a:pPr marL="622300" lvl="1" indent="-28575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FF0000"/>
                </a:solidFill>
              </a:rPr>
              <a:t>Florida Exam Credit Equivalency Policy</a:t>
            </a:r>
            <a:r>
              <a:rPr lang="en-US" dirty="0">
                <a:solidFill>
                  <a:srgbClr val="002060"/>
                </a:solidFill>
              </a:rPr>
              <a:t>: Qualifying scores on AP &amp; IB exams translate to college credit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Yes- it is more rigorous than a “traditional” education and colleges and universities acknowledge that</a:t>
            </a:r>
            <a:r>
              <a:rPr lang="en-US" dirty="0" smtClean="0">
                <a:solidFill>
                  <a:srgbClr val="002060"/>
                </a:solidFill>
              </a:rPr>
              <a:t>!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457200" indent="-457200">
              <a:buClr>
                <a:schemeClr val="accent1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</a:rPr>
              <a:t>Students work towards earning the </a:t>
            </a:r>
            <a:r>
              <a:rPr lang="en-US" sz="2000" b="1" dirty="0" smtClean="0">
                <a:solidFill>
                  <a:srgbClr val="002060"/>
                </a:solidFill>
              </a:rPr>
              <a:t>IB Diploma*</a:t>
            </a:r>
            <a:r>
              <a:rPr lang="en-US" sz="2000" dirty="0" smtClean="0">
                <a:solidFill>
                  <a:srgbClr val="002060"/>
                </a:solidFill>
              </a:rPr>
              <a:t>- satisfies FL and HCSB graduation requirements </a:t>
            </a:r>
            <a:endParaRPr lang="en-US" dirty="0" smtClean="0">
              <a:solidFill>
                <a:srgbClr val="002060"/>
              </a:solidFill>
            </a:endParaRPr>
          </a:p>
          <a:p>
            <a:pPr algn="ctr">
              <a:buFont typeface="Wingdings" pitchFamily="2" charset="2"/>
              <a:buChar char="§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12" y="1297611"/>
            <a:ext cx="2143125" cy="1932243"/>
          </a:xfrm>
          <a:prstGeom prst="rect">
            <a:avLst/>
          </a:prstGeom>
        </p:spPr>
      </p:pic>
      <p:pic>
        <p:nvPicPr>
          <p:cNvPr id="59394" name="Picture 2" descr="Image result for equal sig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72" y="1879475"/>
            <a:ext cx="897341" cy="1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4" y="1508494"/>
            <a:ext cx="1735028" cy="1721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34956" y="1457325"/>
            <a:ext cx="3879850" cy="458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9250" marR="0" lvl="0" indent="-3492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5321" y="331073"/>
            <a:ext cx="8377238" cy="7301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solidFill>
                  <a:srgbClr val="FF0000"/>
                </a:solidFill>
              </a:rPr>
              <a:t>How strong is the AP program at SHS?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526720"/>
              </p:ext>
            </p:extLst>
          </p:nvPr>
        </p:nvGraphicFramePr>
        <p:xfrm>
          <a:off x="598156" y="1238926"/>
          <a:ext cx="7915636" cy="3187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909">
                  <a:extLst>
                    <a:ext uri="{9D8B030D-6E8A-4147-A177-3AD203B41FA5}">
                      <a16:colId xmlns:a16="http://schemas.microsoft.com/office/drawing/2014/main" val="880663316"/>
                    </a:ext>
                  </a:extLst>
                </a:gridCol>
                <a:gridCol w="1775033">
                  <a:extLst>
                    <a:ext uri="{9D8B030D-6E8A-4147-A177-3AD203B41FA5}">
                      <a16:colId xmlns:a16="http://schemas.microsoft.com/office/drawing/2014/main" val="2274402319"/>
                    </a:ext>
                  </a:extLst>
                </a:gridCol>
                <a:gridCol w="1957753">
                  <a:extLst>
                    <a:ext uri="{9D8B030D-6E8A-4147-A177-3AD203B41FA5}">
                      <a16:colId xmlns:a16="http://schemas.microsoft.com/office/drawing/2014/main" val="1988259711"/>
                    </a:ext>
                  </a:extLst>
                </a:gridCol>
                <a:gridCol w="2203941">
                  <a:extLst>
                    <a:ext uri="{9D8B030D-6E8A-4147-A177-3AD203B41FA5}">
                      <a16:colId xmlns:a16="http://schemas.microsoft.com/office/drawing/2014/main" val="3711810878"/>
                    </a:ext>
                  </a:extLst>
                </a:gridCol>
              </a:tblGrid>
              <a:tr h="97837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Total # of AP exams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Exam Pass %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% of test takers passing at least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1 AP exam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215037"/>
                  </a:ext>
                </a:extLst>
              </a:tr>
              <a:tr h="57956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2017-2018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620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73%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77%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460339"/>
                  </a:ext>
                </a:extLst>
              </a:tr>
              <a:tr h="6615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2018-2019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702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71%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71%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404251"/>
                  </a:ext>
                </a:extLst>
              </a:tr>
              <a:tr h="94077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2019-2020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1007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59%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2085927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2648" y="4645076"/>
            <a:ext cx="8377237" cy="201817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SHS offers 19 AP classes</a:t>
            </a:r>
          </a:p>
          <a:p>
            <a:pPr algn="ctr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SHS administers 62% of district AP exams</a:t>
            </a:r>
          </a:p>
          <a:p>
            <a:pPr algn="ctr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</a:rPr>
              <a:t>SHS students are responsible for 69% of the qualifying AP scores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en-US" sz="28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82929"/>
            <a:ext cx="8042276" cy="1336956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Students who scored a 2 or higher on an AP Exam were more likely than other students to earn a bachelor’s degree within 4 years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074" y="2019885"/>
            <a:ext cx="7128678" cy="469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0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98211"/>
            <a:ext cx="8042276" cy="730157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What does the IB High School experience look like?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19" y="1458097"/>
            <a:ext cx="8402765" cy="511855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Traditional high </a:t>
            </a:r>
            <a:r>
              <a:rPr lang="en-US" dirty="0">
                <a:solidFill>
                  <a:srgbClr val="002060"/>
                </a:solidFill>
              </a:rPr>
              <a:t>s</a:t>
            </a:r>
            <a:r>
              <a:rPr lang="en-US" dirty="0" smtClean="0">
                <a:solidFill>
                  <a:srgbClr val="002060"/>
                </a:solidFill>
              </a:rPr>
              <a:t>chool experience with a rigorous academic schedule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9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and 10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grades: students labeled as “pre-IB”</a:t>
            </a:r>
          </a:p>
          <a:p>
            <a:pPr marL="793750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Blended classes- regular, Honors and Advanced Placement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11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and 12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grades: students begin IB Diploma Program</a:t>
            </a:r>
          </a:p>
          <a:p>
            <a:pPr marL="793750" lvl="1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</a:rPr>
              <a:t>Blended &amp; IB: Advanced Placement &amp; IB Classes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All 4 years- </a:t>
            </a:r>
            <a:r>
              <a:rPr lang="en-US" u="sng" dirty="0" smtClean="0">
                <a:solidFill>
                  <a:srgbClr val="002060"/>
                </a:solidFill>
              </a:rPr>
              <a:t>student involvement</a:t>
            </a:r>
            <a:r>
              <a:rPr lang="en-US" dirty="0" smtClean="0">
                <a:solidFill>
                  <a:srgbClr val="002060"/>
                </a:solidFill>
              </a:rPr>
              <a:t> in athletics, band, clubs, theatre, etc…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All 4 years- elements of the IB Learner Profile and the concept of International-</a:t>
            </a:r>
            <a:r>
              <a:rPr lang="en-US" dirty="0" err="1" smtClean="0">
                <a:solidFill>
                  <a:srgbClr val="002060"/>
                </a:solidFill>
              </a:rPr>
              <a:t>mindendess</a:t>
            </a:r>
            <a:r>
              <a:rPr lang="en-US" dirty="0" smtClean="0">
                <a:solidFill>
                  <a:srgbClr val="002060"/>
                </a:solidFill>
              </a:rPr>
              <a:t> are imbedded into instruction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tedmundscollege.org/assets/ibdphexag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2884"/>
            <a:ext cx="8042276" cy="658719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IB Diploma Programme Curriculum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4" y="1200151"/>
            <a:ext cx="8568778" cy="54476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Students work towards earning the </a:t>
            </a:r>
            <a:r>
              <a:rPr lang="en-US" sz="2400" b="1" dirty="0" smtClean="0">
                <a:solidFill>
                  <a:srgbClr val="002060"/>
                </a:solidFill>
              </a:rPr>
              <a:t>IB Diploma </a:t>
            </a:r>
            <a:r>
              <a:rPr lang="en-US" sz="2400" dirty="0" smtClean="0">
                <a:solidFill>
                  <a:srgbClr val="002060"/>
                </a:solidFill>
              </a:rPr>
              <a:t>in the 11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 smtClean="0">
                <a:solidFill>
                  <a:srgbClr val="002060"/>
                </a:solidFill>
              </a:rPr>
              <a:t> and 12</a:t>
            </a:r>
            <a:r>
              <a:rPr lang="en-US" sz="2400" baseline="30000" dirty="0" smtClean="0">
                <a:solidFill>
                  <a:srgbClr val="002060"/>
                </a:solidFill>
              </a:rPr>
              <a:t>th</a:t>
            </a:r>
            <a:r>
              <a:rPr lang="en-US" sz="2400" dirty="0" smtClean="0">
                <a:solidFill>
                  <a:srgbClr val="002060"/>
                </a:solidFill>
              </a:rPr>
              <a:t> grades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pPr marL="914400" lvl="1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</a:rPr>
              <a:t>Students must earn 24/45 points*</a:t>
            </a:r>
          </a:p>
          <a:p>
            <a:pPr marL="457200" indent="-457200">
              <a:spcBef>
                <a:spcPct val="500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Students must take 3 HL classes over 2 years</a:t>
            </a:r>
          </a:p>
          <a:p>
            <a:pPr marL="457200" indent="-457200">
              <a:spcBef>
                <a:spcPct val="500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Students must take 3 SL classes over 1 or 2 years: </a:t>
            </a:r>
          </a:p>
          <a:p>
            <a:pPr marL="457200" indent="-457200">
              <a:spcBef>
                <a:spcPct val="50000"/>
              </a:spcBef>
              <a:buClr>
                <a:srgbClr val="00B0F0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2060"/>
                </a:solidFill>
              </a:rPr>
              <a:t>Completion of the IB core (grades 11-12):</a:t>
            </a:r>
          </a:p>
          <a:p>
            <a:pPr marL="914400" lvl="1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</a:rPr>
              <a:t>Extended Essay (EE): </a:t>
            </a:r>
            <a:r>
              <a:rPr lang="en-US" sz="2400" dirty="0" smtClean="0">
                <a:solidFill>
                  <a:srgbClr val="002060"/>
                </a:solidFill>
              </a:rPr>
              <a:t>4000 word research paper</a:t>
            </a:r>
            <a:endParaRPr lang="en-US" sz="2400" dirty="0">
              <a:solidFill>
                <a:srgbClr val="002060"/>
              </a:solidFill>
            </a:endParaRPr>
          </a:p>
          <a:p>
            <a:pPr marL="914400" lvl="1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</a:rPr>
              <a:t>Theory </a:t>
            </a:r>
            <a:r>
              <a:rPr lang="en-US" sz="2400" b="1" dirty="0">
                <a:solidFill>
                  <a:srgbClr val="002060"/>
                </a:solidFill>
              </a:rPr>
              <a:t>of </a:t>
            </a:r>
            <a:r>
              <a:rPr lang="en-US" sz="2400" b="1" dirty="0" smtClean="0">
                <a:solidFill>
                  <a:srgbClr val="002060"/>
                </a:solidFill>
              </a:rPr>
              <a:t>Knowledge (</a:t>
            </a:r>
            <a:r>
              <a:rPr lang="en-US" sz="2400" b="1" dirty="0" err="1" smtClean="0">
                <a:solidFill>
                  <a:srgbClr val="002060"/>
                </a:solidFill>
              </a:rPr>
              <a:t>ToK</a:t>
            </a:r>
            <a:r>
              <a:rPr lang="en-US" sz="2400" b="1" dirty="0" smtClean="0">
                <a:solidFill>
                  <a:srgbClr val="002060"/>
                </a:solidFill>
              </a:rPr>
              <a:t>): </a:t>
            </a:r>
            <a:r>
              <a:rPr lang="en-US" sz="2400" dirty="0" smtClean="0">
                <a:solidFill>
                  <a:srgbClr val="002060"/>
                </a:solidFill>
              </a:rPr>
              <a:t>Class- Presentation and Reflective Essay</a:t>
            </a:r>
            <a:endParaRPr lang="en-US" sz="2400" dirty="0">
              <a:solidFill>
                <a:srgbClr val="002060"/>
              </a:solidFill>
            </a:endParaRPr>
          </a:p>
          <a:p>
            <a:pPr marL="914400" lvl="1" indent="-45720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rgbClr val="002060"/>
                </a:solidFill>
              </a:rPr>
              <a:t>Creativity</a:t>
            </a:r>
            <a:r>
              <a:rPr lang="en-US" sz="2400" b="1" dirty="0">
                <a:solidFill>
                  <a:srgbClr val="002060"/>
                </a:solidFill>
              </a:rPr>
              <a:t>,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ction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</a:rPr>
              <a:t>Service (CAS): </a:t>
            </a:r>
            <a:r>
              <a:rPr lang="en-US" sz="2400" dirty="0" smtClean="0">
                <a:solidFill>
                  <a:srgbClr val="002060"/>
                </a:solidFill>
              </a:rPr>
              <a:t>aligning 18+ months of continuous documentation to objectives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0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750505"/>
              </p:ext>
            </p:extLst>
          </p:nvPr>
        </p:nvGraphicFramePr>
        <p:xfrm>
          <a:off x="0" y="-9526"/>
          <a:ext cx="9144000" cy="6867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7978">
                  <a:extLst>
                    <a:ext uri="{9D8B030D-6E8A-4147-A177-3AD203B41FA5}">
                      <a16:colId xmlns:a16="http://schemas.microsoft.com/office/drawing/2014/main" val="3629834603"/>
                    </a:ext>
                  </a:extLst>
                </a:gridCol>
                <a:gridCol w="2051959">
                  <a:extLst>
                    <a:ext uri="{9D8B030D-6E8A-4147-A177-3AD203B41FA5}">
                      <a16:colId xmlns:a16="http://schemas.microsoft.com/office/drawing/2014/main" val="1307659984"/>
                    </a:ext>
                  </a:extLst>
                </a:gridCol>
                <a:gridCol w="2051959">
                  <a:extLst>
                    <a:ext uri="{9D8B030D-6E8A-4147-A177-3AD203B41FA5}">
                      <a16:colId xmlns:a16="http://schemas.microsoft.com/office/drawing/2014/main" val="1585656969"/>
                    </a:ext>
                  </a:extLst>
                </a:gridCol>
                <a:gridCol w="1931052">
                  <a:extLst>
                    <a:ext uri="{9D8B030D-6E8A-4147-A177-3AD203B41FA5}">
                      <a16:colId xmlns:a16="http://schemas.microsoft.com/office/drawing/2014/main" val="682584288"/>
                    </a:ext>
                  </a:extLst>
                </a:gridCol>
                <a:gridCol w="1931052">
                  <a:extLst>
                    <a:ext uri="{9D8B030D-6E8A-4147-A177-3AD203B41FA5}">
                      <a16:colId xmlns:a16="http://schemas.microsoft.com/office/drawing/2014/main" val="782229872"/>
                    </a:ext>
                  </a:extLst>
                </a:gridCol>
              </a:tblGrid>
              <a:tr h="156439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800">
                          <a:effectLst/>
                        </a:rPr>
                        <a:t>Springstead High School IB Programme Course Progression Schedule: 2020-2021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682935"/>
                  </a:ext>
                </a:extLst>
              </a:tr>
              <a:tr h="175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IB Group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r>
                        <a:rPr lang="en-US" sz="700" baseline="30000">
                          <a:effectLst/>
                        </a:rPr>
                        <a:t>th</a:t>
                      </a:r>
                      <a:r>
                        <a:rPr lang="en-US" sz="700">
                          <a:effectLst/>
                        </a:rPr>
                        <a:t> Grade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r>
                        <a:rPr lang="en-US" sz="700" baseline="30000">
                          <a:effectLst/>
                        </a:rPr>
                        <a:t>th</a:t>
                      </a:r>
                      <a:r>
                        <a:rPr lang="en-US" sz="700">
                          <a:effectLst/>
                        </a:rPr>
                        <a:t> Grade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</a:t>
                      </a:r>
                      <a:r>
                        <a:rPr lang="en-US" sz="700" baseline="30000">
                          <a:effectLst/>
                        </a:rPr>
                        <a:t>th</a:t>
                      </a:r>
                      <a:r>
                        <a:rPr lang="en-US" sz="700">
                          <a:effectLst/>
                        </a:rPr>
                        <a:t> Grade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r>
                        <a:rPr lang="en-US" sz="700" baseline="30000">
                          <a:effectLst/>
                        </a:rPr>
                        <a:t>th</a:t>
                      </a:r>
                      <a:r>
                        <a:rPr lang="en-US" sz="700">
                          <a:effectLst/>
                        </a:rPr>
                        <a:t> Grade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extLst>
                  <a:ext uri="{0D108BD9-81ED-4DB2-BD59-A6C34878D82A}">
                    <a16:rowId xmlns:a16="http://schemas.microsoft.com/office/drawing/2014/main" val="1059017373"/>
                  </a:ext>
                </a:extLst>
              </a:tr>
              <a:tr h="33410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HL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English 1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(1001320H)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English 2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(1001350H)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English Lang &amp; Lit 1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(1005850B)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English Lang &amp; Lit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(1005855B- IB HL Exam)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extLst>
                  <a:ext uri="{0D108BD9-81ED-4DB2-BD59-A6C34878D82A}">
                    <a16:rowId xmlns:a16="http://schemas.microsoft.com/office/drawing/2014/main" val="1588902916"/>
                  </a:ext>
                </a:extLst>
              </a:tr>
              <a:tr h="791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English 2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(1001350H)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AP </a:t>
                      </a:r>
                      <a:r>
                        <a:rPr lang="en-US" sz="700" dirty="0" err="1">
                          <a:effectLst/>
                        </a:rPr>
                        <a:t>Engl</a:t>
                      </a:r>
                      <a:r>
                        <a:rPr lang="en-US" sz="700" dirty="0">
                          <a:effectLst/>
                        </a:rPr>
                        <a:t> Lang  or AP </a:t>
                      </a:r>
                      <a:r>
                        <a:rPr lang="en-US" sz="700" dirty="0" err="1">
                          <a:effectLst/>
                        </a:rPr>
                        <a:t>Engl</a:t>
                      </a:r>
                      <a:r>
                        <a:rPr lang="en-US" sz="700" dirty="0">
                          <a:effectLst/>
                        </a:rPr>
                        <a:t> Lit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(1001420P)         (1001430P)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 </a:t>
                      </a:r>
                      <a:r>
                        <a:rPr lang="en-US" sz="700" dirty="0" smtClean="0">
                          <a:effectLst/>
                        </a:rPr>
                        <a:t>                  </a:t>
                      </a:r>
                      <a:r>
                        <a:rPr lang="en-US" sz="700" dirty="0">
                          <a:effectLst/>
                        </a:rPr>
                        <a:t>(AP Exam)         (AP Exam)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05323"/>
                  </a:ext>
                </a:extLst>
              </a:tr>
              <a:tr h="132357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SL or HL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Spanish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(0708350Z)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DE Spanish I/II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(SPN2220Z/SPN2221Z)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Spanish 3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(0708360H- Non-PERT)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 Span Lang or AP Span Lit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(0708400P)        (0708410P)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(AP Exam)         (AP Exam)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Spanish 4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(0708830B)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Spanish 5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(0708840B-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Spanish 6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(0708865B- IB HL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extLst>
                  <a:ext uri="{0D108BD9-81ED-4DB2-BD59-A6C34878D82A}">
                    <a16:rowId xmlns:a16="http://schemas.microsoft.com/office/drawing/2014/main" val="3288772888"/>
                  </a:ext>
                </a:extLst>
              </a:tr>
              <a:tr h="732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Latin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(0706300Z)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Latin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(0706310Z)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Latin 4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(0706830B)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  <a:endParaRPr lang="en-US" sz="7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Latin 5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(0706840B-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Latin 6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(0706845B- IB HL Exam)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extLst>
                  <a:ext uri="{0D108BD9-81ED-4DB2-BD59-A6C34878D82A}">
                    <a16:rowId xmlns:a16="http://schemas.microsoft.com/office/drawing/2014/main" val="1344731960"/>
                  </a:ext>
                </a:extLst>
              </a:tr>
              <a:tr h="1554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SL or HL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 Human Geography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(2103400P- AP Exam)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 World History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(2109420P- AP Exam)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 U.S. History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(2100330P- AP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---------------------------------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Soc &amp; Cult Anthro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(2101810B-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Environmental Systems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(2001375B-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World Religions 2 IB*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(2105890B- IB SL Exam)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Contemporary History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(2109805B- IB HL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-----------------------------------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Soc &amp; Cult Anthro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(2101810B-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Environmental Systems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(2001375B-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World Religions 2 IB*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(2105890B- IB SL Exam)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extLst>
                  <a:ext uri="{0D108BD9-81ED-4DB2-BD59-A6C34878D82A}">
                    <a16:rowId xmlns:a16="http://schemas.microsoft.com/office/drawing/2014/main" val="4201985839"/>
                  </a:ext>
                </a:extLst>
              </a:tr>
              <a:tr h="17990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SL or HL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Biology 1 Honors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(2000320H)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Chemistry 1 Honors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(2003350H)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AP Biology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(2000340P- AP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---------------------------------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Environmental Systems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(2001375B-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Sports &amp; Ex Science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(2001830B-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Chemistry 2 IB*</a:t>
                      </a:r>
                      <a:br>
                        <a:rPr lang="en-US" sz="700">
                          <a:effectLst/>
                        </a:rPr>
                      </a:br>
                      <a:r>
                        <a:rPr lang="en-US" sz="700">
                          <a:effectLst/>
                        </a:rPr>
                        <a:t>(2003810B-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Biology 3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(2000820B- IB HL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-----------------------------------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Environmental Systems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(2001375B-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Sports &amp; Ex Science 2 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(2001830B-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Chemistry 2 IB*</a:t>
                      </a:r>
                      <a:br>
                        <a:rPr lang="en-US" sz="700" dirty="0">
                          <a:effectLst/>
                        </a:rPr>
                      </a:br>
                      <a:r>
                        <a:rPr lang="en-US" sz="700" dirty="0">
                          <a:effectLst/>
                        </a:rPr>
                        <a:t>(2003810B-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802" marR="31802" marT="0" marB="0" anchor="ctr"/>
                </a:tc>
                <a:extLst>
                  <a:ext uri="{0D108BD9-81ED-4DB2-BD59-A6C34878D82A}">
                    <a16:rowId xmlns:a16="http://schemas.microsoft.com/office/drawing/2014/main" val="303115732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7" y="385438"/>
            <a:ext cx="8377238" cy="730157"/>
          </a:xfrm>
        </p:spPr>
        <p:txBody>
          <a:bodyPr/>
          <a:lstStyle/>
          <a:p>
            <a:pPr marL="349250" lvl="0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defRPr/>
            </a:pPr>
            <a:r>
              <a:rPr lang="en-US" sz="3600" u="sng" dirty="0">
                <a:solidFill>
                  <a:srgbClr val="FF0000"/>
                </a:solidFill>
              </a:rPr>
              <a:t>Student </a:t>
            </a:r>
            <a:r>
              <a:rPr lang="en-US" sz="3600" u="sng" dirty="0" smtClean="0">
                <a:solidFill>
                  <a:srgbClr val="FF0000"/>
                </a:solidFill>
              </a:rPr>
              <a:t>Learning Opportunities in </a:t>
            </a:r>
            <a:r>
              <a:rPr lang="en-US" sz="3600" u="sng" dirty="0">
                <a:solidFill>
                  <a:srgbClr val="FF0000"/>
                </a:solidFill>
              </a:rPr>
              <a:t>Hernando County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34954" y="1251518"/>
            <a:ext cx="8485203" cy="53717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Attend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zoned high school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take variety of Honors and Advanced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Placement Courses; traditional Bright Futures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lang="en-US" sz="2800" b="1" baseline="0" dirty="0" smtClean="0">
                <a:solidFill>
                  <a:srgbClr val="002060"/>
                </a:solidFill>
              </a:rPr>
              <a:t>NCTHS</a:t>
            </a:r>
            <a:r>
              <a:rPr lang="en-US" sz="2800" baseline="0" dirty="0" smtClean="0">
                <a:solidFill>
                  <a:srgbClr val="002060"/>
                </a:solidFill>
              </a:rPr>
              <a:t>-</a:t>
            </a:r>
            <a:r>
              <a:rPr lang="en-US" sz="2800" dirty="0" smtClean="0">
                <a:solidFill>
                  <a:srgbClr val="002060"/>
                </a:solidFill>
              </a:rPr>
              <a:t> Vocational Programs; DE &amp; AP Classes; traditional Bright Futures (Zone and Magnet)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CHS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AICE Program; AP &amp; AICE Classes; AICE Diploma = 100% Bright Futures (Magnet)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Dual Enrollment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pass PERT test;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take DE on school or PHSC Campus, earn college credit (Zone Only- classes vary by site)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+mj-lt"/>
              <a:buAutoNum type="arabicPeriod"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SHS</a:t>
            </a:r>
            <a:r>
              <a:rPr lang="en-US" sz="2800" dirty="0" smtClean="0">
                <a:solidFill>
                  <a:srgbClr val="002060"/>
                </a:solidFill>
              </a:rPr>
              <a:t>- International Baccalaureate- IB Diploma </a:t>
            </a:r>
            <a:r>
              <a:rPr lang="en-US" sz="2800" dirty="0" err="1" smtClean="0">
                <a:solidFill>
                  <a:srgbClr val="002060"/>
                </a:solidFill>
              </a:rPr>
              <a:t>Programme</a:t>
            </a:r>
            <a:r>
              <a:rPr lang="en-US" sz="2800" dirty="0" smtClean="0">
                <a:solidFill>
                  <a:srgbClr val="002060"/>
                </a:solidFill>
              </a:rPr>
              <a:t>; AP Capstone Program; AP and IB Classes; IB Diploma = 100% Bright Futures (Magnet)</a:t>
            </a:r>
            <a:endParaRPr kumimoji="0" lang="en-US" sz="280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797124"/>
              </p:ext>
            </p:extLst>
          </p:nvPr>
        </p:nvGraphicFramePr>
        <p:xfrm>
          <a:off x="7467" y="1"/>
          <a:ext cx="9136534" cy="6934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1414">
                  <a:extLst>
                    <a:ext uri="{9D8B030D-6E8A-4147-A177-3AD203B41FA5}">
                      <a16:colId xmlns:a16="http://schemas.microsoft.com/office/drawing/2014/main" val="728604203"/>
                    </a:ext>
                  </a:extLst>
                </a:gridCol>
                <a:gridCol w="1871414">
                  <a:extLst>
                    <a:ext uri="{9D8B030D-6E8A-4147-A177-3AD203B41FA5}">
                      <a16:colId xmlns:a16="http://schemas.microsoft.com/office/drawing/2014/main" val="3339328945"/>
                    </a:ext>
                  </a:extLst>
                </a:gridCol>
                <a:gridCol w="1871414">
                  <a:extLst>
                    <a:ext uri="{9D8B030D-6E8A-4147-A177-3AD203B41FA5}">
                      <a16:colId xmlns:a16="http://schemas.microsoft.com/office/drawing/2014/main" val="2102146958"/>
                    </a:ext>
                  </a:extLst>
                </a:gridCol>
                <a:gridCol w="1761146">
                  <a:extLst>
                    <a:ext uri="{9D8B030D-6E8A-4147-A177-3AD203B41FA5}">
                      <a16:colId xmlns:a16="http://schemas.microsoft.com/office/drawing/2014/main" val="559649862"/>
                    </a:ext>
                  </a:extLst>
                </a:gridCol>
                <a:gridCol w="1761146">
                  <a:extLst>
                    <a:ext uri="{9D8B030D-6E8A-4147-A177-3AD203B41FA5}">
                      <a16:colId xmlns:a16="http://schemas.microsoft.com/office/drawing/2014/main" val="3153283971"/>
                    </a:ext>
                  </a:extLst>
                </a:gridCol>
              </a:tblGrid>
              <a:tr h="193622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Springstead High School IB Programme Course Progression Schedule: 2020-2021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334301"/>
                  </a:ext>
                </a:extLst>
              </a:tr>
              <a:tr h="149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IB Group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r>
                        <a:rPr lang="en-US" sz="800">
                          <a:effectLst/>
                        </a:rPr>
                        <a:t> Grade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r>
                        <a:rPr lang="en-US" sz="800">
                          <a:effectLst/>
                        </a:rPr>
                        <a:t> Grade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r>
                        <a:rPr lang="en-US" sz="800">
                          <a:effectLst/>
                        </a:rPr>
                        <a:t> Grade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r>
                        <a:rPr lang="en-US" sz="800">
                          <a:effectLst/>
                        </a:rPr>
                        <a:t> Grade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extLst>
                  <a:ext uri="{0D108BD9-81ED-4DB2-BD59-A6C34878D82A}">
                    <a16:rowId xmlns:a16="http://schemas.microsoft.com/office/drawing/2014/main" val="2597582565"/>
                  </a:ext>
                </a:extLst>
              </a:tr>
              <a:tr h="111368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Math SL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Geometry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(1206320H)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Algebra 2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(1200340H)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IB Math: Apps/Int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(1209300B)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IB Math: Anlys/Appr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(1201325B)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IB Math: Apps/Int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(1209305B-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 </a:t>
                      </a:r>
                      <a:endParaRPr lang="en-US" sz="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IB Math: Anlys/Appr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(1201330B- IB SL Exam)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extLst>
                  <a:ext uri="{0D108BD9-81ED-4DB2-BD59-A6C34878D82A}">
                    <a16:rowId xmlns:a16="http://schemas.microsoft.com/office/drawing/2014/main" val="1900493913"/>
                  </a:ext>
                </a:extLst>
              </a:tr>
              <a:tr h="629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Algebra 2 HRs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(1200340H)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IB Math: </a:t>
                      </a:r>
                      <a:r>
                        <a:rPr lang="en-US" sz="800" dirty="0" err="1">
                          <a:effectLst/>
                        </a:rPr>
                        <a:t>Anlys</a:t>
                      </a:r>
                      <a:r>
                        <a:rPr lang="en-US" sz="800" dirty="0">
                          <a:effectLst/>
                        </a:rPr>
                        <a:t>/</a:t>
                      </a:r>
                      <a:r>
                        <a:rPr lang="en-US" sz="800" dirty="0" err="1">
                          <a:effectLst/>
                        </a:rPr>
                        <a:t>Appr</a:t>
                      </a:r>
                      <a:r>
                        <a:rPr lang="en-US" sz="800" dirty="0">
                          <a:effectLst/>
                        </a:rPr>
                        <a:t>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(1201325B)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IB Math: </a:t>
                      </a:r>
                      <a:r>
                        <a:rPr lang="en-US" sz="800" dirty="0" err="1">
                          <a:effectLst/>
                        </a:rPr>
                        <a:t>Anlys</a:t>
                      </a:r>
                      <a:r>
                        <a:rPr lang="en-US" sz="800" dirty="0">
                          <a:effectLst/>
                        </a:rPr>
                        <a:t>/</a:t>
                      </a:r>
                      <a:r>
                        <a:rPr lang="en-US" sz="800" dirty="0" err="1">
                          <a:effectLst/>
                        </a:rPr>
                        <a:t>Appr</a:t>
                      </a:r>
                      <a:r>
                        <a:rPr lang="en-US" sz="800" dirty="0">
                          <a:effectLst/>
                        </a:rPr>
                        <a:t> 2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(1201330B- IB SL Exam)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 Calculus AB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(1202310P- AP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Study Hall or Elective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extLst>
                  <a:ext uri="{0D108BD9-81ED-4DB2-BD59-A6C34878D82A}">
                    <a16:rowId xmlns:a16="http://schemas.microsoft.com/office/drawing/2014/main" val="80126196"/>
                  </a:ext>
                </a:extLst>
              </a:tr>
              <a:tr h="4492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Theatre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Acting 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Acting 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IB Theatre 1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(0400810B)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IB Theatre 3 HL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(0400830B- IB HL Exam)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extLst>
                  <a:ext uri="{0D108BD9-81ED-4DB2-BD59-A6C34878D82A}">
                    <a16:rowId xmlns:a16="http://schemas.microsoft.com/office/drawing/2014/main" val="1431575774"/>
                  </a:ext>
                </a:extLst>
              </a:tr>
              <a:tr h="44922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r>
                        <a:rPr lang="en-US" sz="800">
                          <a:effectLst/>
                        </a:rPr>
                        <a:t> Subject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Elective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 Micro/AP Macro Econ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(2102360P/2102370P- AP Exams)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Economics 2 IB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(2102820B- IB SL Exam)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Study Hall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or Elective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extLst>
                  <a:ext uri="{0D108BD9-81ED-4DB2-BD59-A6C34878D82A}">
                    <a16:rowId xmlns:a16="http://schemas.microsoft.com/office/drawing/2014/main" val="604860763"/>
                  </a:ext>
                </a:extLst>
              </a:tr>
              <a:tr h="1660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 Environmental Science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(2001380P- AP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 Psychology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(2107350P-AP Exam)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AP Comp Govt/U.S. Govt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(2106430P/2106420P- AP Exams)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Chemistry 2 IB*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(2003810B-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Social &amp; Cult </a:t>
                      </a:r>
                      <a:r>
                        <a:rPr lang="en-US" sz="800" dirty="0" err="1">
                          <a:effectLst/>
                        </a:rPr>
                        <a:t>Anthro</a:t>
                      </a:r>
                      <a:r>
                        <a:rPr lang="en-US" sz="800" dirty="0">
                          <a:effectLst/>
                        </a:rPr>
                        <a:t> 2 IB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(210810B-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Sports &amp; </a:t>
                      </a:r>
                      <a:r>
                        <a:rPr lang="en-US" sz="800" dirty="0" err="1">
                          <a:effectLst/>
                        </a:rPr>
                        <a:t>Exer</a:t>
                      </a:r>
                      <a:r>
                        <a:rPr lang="en-US" sz="800" dirty="0">
                          <a:effectLst/>
                        </a:rPr>
                        <a:t> Science 2 IB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(2001830B-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Environ Systems 2 IB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(2001375B-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World Religions 2 IB*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(2105890B- IB SL Exam)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971502"/>
                  </a:ext>
                </a:extLst>
              </a:tr>
              <a:tr h="4966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r>
                        <a:rPr lang="en-US" sz="800">
                          <a:effectLst/>
                        </a:rPr>
                        <a:t> Class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Study Hall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Study Hall or Elective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Study Hall or Elective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Theory of Knowledge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(0900800B- Semester 1)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(0900810B- Semester 2)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extLst>
                  <a:ext uri="{0D108BD9-81ED-4DB2-BD59-A6C34878D82A}">
                    <a16:rowId xmlns:a16="http://schemas.microsoft.com/office/drawing/2014/main" val="2098719274"/>
                  </a:ext>
                </a:extLst>
              </a:tr>
              <a:tr h="1715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Electives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(6</a:t>
                      </a:r>
                      <a:r>
                        <a:rPr lang="en-US" sz="800" baseline="30000">
                          <a:effectLst/>
                        </a:rPr>
                        <a:t>th</a:t>
                      </a:r>
                      <a:r>
                        <a:rPr lang="en-US" sz="800">
                          <a:effectLst/>
                        </a:rPr>
                        <a:t> subjects or extra class)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N/A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Chemistry 2 IB (Group 4 or 6</a:t>
                      </a:r>
                      <a:r>
                        <a:rPr lang="en-US" sz="800" baseline="30000" dirty="0">
                          <a:effectLst/>
                        </a:rPr>
                        <a:t>th </a:t>
                      </a:r>
                      <a:r>
                        <a:rPr lang="en-US" sz="800" dirty="0">
                          <a:effectLst/>
                        </a:rPr>
                        <a:t>Subject)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(2003810B-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Social &amp; Cult Anthropology 2 IB (Group 3 or 6</a:t>
                      </a:r>
                      <a:r>
                        <a:rPr lang="en-US" sz="800" baseline="30000" dirty="0">
                          <a:effectLst/>
                        </a:rPr>
                        <a:t>th </a:t>
                      </a:r>
                      <a:r>
                        <a:rPr lang="en-US" sz="800" dirty="0">
                          <a:effectLst/>
                        </a:rPr>
                        <a:t>Subject)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(210810B-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Sports &amp; Exercise Science 2 IB (Group 4 or 6</a:t>
                      </a:r>
                      <a:r>
                        <a:rPr lang="en-US" sz="800" baseline="30000" dirty="0">
                          <a:effectLst/>
                        </a:rPr>
                        <a:t>th </a:t>
                      </a:r>
                      <a:r>
                        <a:rPr lang="en-US" sz="800" dirty="0">
                          <a:effectLst/>
                        </a:rPr>
                        <a:t>Subject)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(2001830B-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Environmental Systems 2 IB (Group, 3, 4 ,or 6</a:t>
                      </a:r>
                      <a:r>
                        <a:rPr lang="en-US" sz="800" baseline="30000" dirty="0">
                          <a:effectLst/>
                        </a:rPr>
                        <a:t>th </a:t>
                      </a:r>
                      <a:r>
                        <a:rPr lang="en-US" sz="800" dirty="0">
                          <a:effectLst/>
                        </a:rPr>
                        <a:t>Subject)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(2001375B-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World Religions 2 IB (Group 3 or 6</a:t>
                      </a:r>
                      <a:r>
                        <a:rPr lang="en-US" sz="800" baseline="30000" dirty="0">
                          <a:effectLst/>
                        </a:rPr>
                        <a:t>th</a:t>
                      </a:r>
                      <a:r>
                        <a:rPr lang="en-US" sz="800" dirty="0">
                          <a:effectLst/>
                        </a:rPr>
                        <a:t> subject)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(2105890B- IB SL Exam)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51" marR="337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793112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6964577" y="686425"/>
            <a:ext cx="68817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6958175" y="1318378"/>
            <a:ext cx="70098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0"/>
          <p:cNvCxnSpPr>
            <a:cxnSpLocks noChangeShapeType="1"/>
          </p:cNvCxnSpPr>
          <p:nvPr/>
        </p:nvCxnSpPr>
        <p:spPr bwMode="auto">
          <a:xfrm flipV="1">
            <a:off x="5052429" y="704335"/>
            <a:ext cx="938444" cy="3623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1"/>
          <p:cNvCxnSpPr>
            <a:cxnSpLocks noChangeShapeType="1"/>
          </p:cNvCxnSpPr>
          <p:nvPr/>
        </p:nvCxnSpPr>
        <p:spPr bwMode="auto">
          <a:xfrm>
            <a:off x="5075161" y="1066677"/>
            <a:ext cx="721300" cy="15664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ight Arrow 19"/>
          <p:cNvSpPr/>
          <p:nvPr/>
        </p:nvSpPr>
        <p:spPr>
          <a:xfrm>
            <a:off x="5513578" y="2664148"/>
            <a:ext cx="381737" cy="19177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435811" y="2855918"/>
            <a:ext cx="400117" cy="1777067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71918"/>
            <a:ext cx="8042276" cy="663696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The IB Diploma 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225" y="986319"/>
            <a:ext cx="5085707" cy="5486400"/>
          </a:xfrm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7200" b="1" u="sng" dirty="0" smtClean="0">
                <a:solidFill>
                  <a:srgbClr val="002060"/>
                </a:solidFill>
              </a:rPr>
              <a:t>IB Diploma Points Calculation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  Group 1- English Lang &amp; Lit HL	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   Group 2- Foreign Lang</a:t>
            </a: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SL/HL      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   Group 3: </a:t>
            </a:r>
            <a:r>
              <a:rPr lang="en-US" sz="7200" dirty="0" err="1" smtClean="0">
                <a:solidFill>
                  <a:srgbClr val="002060"/>
                </a:solidFill>
              </a:rPr>
              <a:t>Ind</a:t>
            </a:r>
            <a:r>
              <a:rPr lang="en-US" sz="7200" dirty="0" smtClean="0">
                <a:solidFill>
                  <a:srgbClr val="002060"/>
                </a:solidFill>
              </a:rPr>
              <a:t> &amp; Societies SL/HL	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   Group 4: Science SL/HL	 	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   Group 5: Mathematics SL	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  6</a:t>
            </a:r>
            <a:r>
              <a:rPr lang="en-US" sz="7200" baseline="30000" dirty="0" smtClean="0">
                <a:solidFill>
                  <a:srgbClr val="002060"/>
                </a:solidFill>
              </a:rPr>
              <a:t>th</a:t>
            </a:r>
            <a:r>
              <a:rPr lang="en-US" sz="7200" dirty="0" smtClean="0">
                <a:solidFill>
                  <a:srgbClr val="002060"/>
                </a:solidFill>
              </a:rPr>
              <a:t> subject SL			 x/7 points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>
                <a:solidFill>
                  <a:srgbClr val="002060"/>
                </a:solidFill>
              </a:rPr>
              <a:t> </a:t>
            </a:r>
            <a:r>
              <a:rPr lang="en-US" sz="7200" dirty="0" smtClean="0">
                <a:solidFill>
                  <a:srgbClr val="002060"/>
                </a:solidFill>
              </a:rPr>
              <a:t>   CAS </a:t>
            </a:r>
            <a:r>
              <a:rPr lang="en-US" sz="7200" dirty="0">
                <a:solidFill>
                  <a:srgbClr val="002060"/>
                </a:solidFill>
              </a:rPr>
              <a:t>	</a:t>
            </a:r>
            <a:r>
              <a:rPr lang="en-US" sz="7200" dirty="0" smtClean="0">
                <a:solidFill>
                  <a:srgbClr val="002060"/>
                </a:solidFill>
              </a:rPr>
              <a:t>			 Satisfied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  Extended </a:t>
            </a:r>
            <a:r>
              <a:rPr lang="en-US" sz="7200" dirty="0">
                <a:solidFill>
                  <a:srgbClr val="002060"/>
                </a:solidFill>
              </a:rPr>
              <a:t>Essay </a:t>
            </a:r>
            <a:r>
              <a:rPr lang="en-US" sz="7200" dirty="0" smtClean="0">
                <a:solidFill>
                  <a:srgbClr val="002060"/>
                </a:solidFill>
              </a:rPr>
              <a:t>		 D </a:t>
            </a:r>
            <a:r>
              <a:rPr lang="en-US" sz="7200" dirty="0">
                <a:solidFill>
                  <a:srgbClr val="002060"/>
                </a:solidFill>
              </a:rPr>
              <a:t>or H</a:t>
            </a:r>
            <a:r>
              <a:rPr lang="en-US" sz="7200" dirty="0" smtClean="0">
                <a:solidFill>
                  <a:srgbClr val="002060"/>
                </a:solidFill>
              </a:rPr>
              <a:t>igher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  Theory </a:t>
            </a:r>
            <a:r>
              <a:rPr lang="en-US" sz="7200" dirty="0">
                <a:solidFill>
                  <a:srgbClr val="002060"/>
                </a:solidFill>
              </a:rPr>
              <a:t>of Knowledge </a:t>
            </a:r>
            <a:r>
              <a:rPr lang="en-US" sz="7200" dirty="0" smtClean="0">
                <a:solidFill>
                  <a:srgbClr val="002060"/>
                </a:solidFill>
              </a:rPr>
              <a:t>		 D or Higher</a:t>
            </a:r>
            <a:endParaRPr lang="en-US" sz="72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7200" dirty="0" smtClean="0">
                <a:solidFill>
                  <a:srgbClr val="002060"/>
                </a:solidFill>
              </a:rPr>
              <a:t>    </a:t>
            </a:r>
            <a:r>
              <a:rPr lang="en-US" sz="7200" u="sng" dirty="0" smtClean="0">
                <a:solidFill>
                  <a:srgbClr val="002060"/>
                </a:solidFill>
              </a:rPr>
              <a:t>EE/</a:t>
            </a:r>
            <a:r>
              <a:rPr lang="en-US" sz="7200" u="sng" dirty="0" err="1" smtClean="0">
                <a:solidFill>
                  <a:srgbClr val="002060"/>
                </a:solidFill>
              </a:rPr>
              <a:t>ToK</a:t>
            </a:r>
            <a:r>
              <a:rPr lang="en-US" sz="7200" u="sng" dirty="0" smtClean="0">
                <a:solidFill>
                  <a:srgbClr val="002060"/>
                </a:solidFill>
              </a:rPr>
              <a:t> Bonus Points		 x/3 points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7200" b="1" dirty="0" smtClean="0">
                <a:solidFill>
                  <a:srgbClr val="FF0000"/>
                </a:solidFill>
              </a:rPr>
              <a:t>IB Diploma awarded with minimum of </a:t>
            </a:r>
            <a:r>
              <a:rPr lang="en-US" sz="7200" b="1" u="sng" dirty="0" smtClean="0">
                <a:solidFill>
                  <a:srgbClr val="FF0000"/>
                </a:solidFill>
              </a:rPr>
              <a:t>24/45</a:t>
            </a:r>
            <a:r>
              <a:rPr lang="en-US" sz="7200" b="1" dirty="0" smtClean="0">
                <a:solidFill>
                  <a:srgbClr val="FF0000"/>
                </a:solidFill>
              </a:rPr>
              <a:t> points &amp; conditions met*</a:t>
            </a:r>
            <a:r>
              <a:rPr lang="en-US" sz="2300" dirty="0">
                <a:solidFill>
                  <a:srgbClr val="002060"/>
                </a:solidFill>
              </a:rPr>
              <a:t>	</a:t>
            </a:r>
            <a:r>
              <a:rPr lang="en-US" sz="2300" dirty="0" smtClean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58370" name="Picture 2" descr="Image result for diplo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62" y="986319"/>
            <a:ext cx="3200721" cy="20034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695631" y="5169816"/>
            <a:ext cx="3166152" cy="12618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9600" b="1" dirty="0" smtClean="0">
                <a:solidFill>
                  <a:srgbClr val="FF0000"/>
                </a:solidFill>
              </a:rPr>
              <a:t>IB Diploma = 100% Bright Futures Academic Scholarship</a:t>
            </a:r>
          </a:p>
        </p:txBody>
      </p:sp>
      <p:pic>
        <p:nvPicPr>
          <p:cNvPr id="58374" name="Picture 6" descr="Image result for bright fu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31" y="3142390"/>
            <a:ext cx="3166152" cy="17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72994"/>
            <a:ext cx="8042276" cy="585849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IB Performance Data (2012-2020)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20076569"/>
              </p:ext>
            </p:extLst>
          </p:nvPr>
        </p:nvGraphicFramePr>
        <p:xfrm>
          <a:off x="0" y="897584"/>
          <a:ext cx="9144000" cy="5960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1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7158"/>
            <a:ext cx="8042276" cy="73015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IB Facts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074023"/>
            <a:ext cx="5186363" cy="591139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“</a:t>
            </a:r>
            <a:r>
              <a:rPr lang="en-US" sz="2600" b="1" dirty="0" smtClean="0">
                <a:solidFill>
                  <a:srgbClr val="002060"/>
                </a:solidFill>
              </a:rPr>
              <a:t>Facts</a:t>
            </a:r>
            <a:r>
              <a:rPr lang="en-US" sz="2600" dirty="0" smtClean="0">
                <a:solidFill>
                  <a:srgbClr val="002060"/>
                </a:solidFill>
              </a:rPr>
              <a:t> are stubborn things; and whatever may be our wishes, our inclinations, or the dictates of our passion, they cannot alter the state of </a:t>
            </a:r>
            <a:r>
              <a:rPr lang="en-US" sz="2600" b="1" dirty="0" smtClean="0">
                <a:solidFill>
                  <a:srgbClr val="002060"/>
                </a:solidFill>
              </a:rPr>
              <a:t>facts</a:t>
            </a:r>
            <a:r>
              <a:rPr lang="en-US" sz="2600" dirty="0" smtClean="0">
                <a:solidFill>
                  <a:srgbClr val="002060"/>
                </a:solidFill>
              </a:rPr>
              <a:t> and evidence.” – </a:t>
            </a:r>
            <a:r>
              <a:rPr lang="en-US" sz="2600" b="1" dirty="0" smtClean="0">
                <a:solidFill>
                  <a:srgbClr val="002060"/>
                </a:solidFill>
              </a:rPr>
              <a:t>John Adams</a:t>
            </a:r>
            <a:endParaRPr lang="en-US" sz="2600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2600" u="sng" dirty="0" smtClean="0">
                <a:solidFill>
                  <a:srgbClr val="FF0000"/>
                </a:solidFill>
              </a:rPr>
              <a:t>IB DP Students are more likely to</a:t>
            </a:r>
            <a:r>
              <a:rPr lang="en-US" sz="2600" dirty="0" smtClean="0">
                <a:solidFill>
                  <a:srgbClr val="FF0000"/>
                </a:solidFill>
              </a:rPr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</a:rPr>
              <a:t>Enroll in college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</a:rPr>
              <a:t>Attend a more selective college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2060"/>
                </a:solidFill>
                <a:latin typeface="Arial" pitchFamily="34" charset="0"/>
              </a:rPr>
              <a:t>Stay enrolled in college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2060"/>
                </a:solidFill>
              </a:rPr>
              <a:t>To attend college full-time, with nearly 70%  attending selective or more selected colleges.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2060"/>
                </a:solidFill>
              </a:rPr>
              <a:t>Graduate from college at higher rates, with 81% of IB students graduating within 6 years of enrolling full-time at a 4-year institution, compared to the national average of 57%.</a:t>
            </a:r>
          </a:p>
          <a:p>
            <a:pPr>
              <a:buFont typeface="Wingdings" pitchFamily="2" charset="2"/>
              <a:buChar char="§"/>
            </a:pPr>
            <a:r>
              <a:rPr lang="en-GB" sz="2900" b="1" dirty="0" smtClean="0">
                <a:solidFill>
                  <a:srgbClr val="FF0000"/>
                </a:solidFill>
              </a:rPr>
              <a:t>The average acceptance rate of IB students into university/college is 22% higher than the average acceptance rate of the total population.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57345" name="Content Placeholde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963108"/>
              </p:ext>
            </p:extLst>
          </p:nvPr>
        </p:nvGraphicFramePr>
        <p:xfrm>
          <a:off x="5500688" y="1197175"/>
          <a:ext cx="3286124" cy="5413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Worksheet" r:id="rId3" imgW="4187606" imgH="5260413" progId="">
                  <p:embed/>
                </p:oleObj>
              </mc:Choice>
              <mc:Fallback>
                <p:oleObj name="Worksheet" r:id="rId3" imgW="4187606" imgH="5260413" progId="">
                  <p:embed/>
                  <p:pic>
                    <p:nvPicPr>
                      <p:cNvPr id="0" name="Picture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688" y="1197175"/>
                        <a:ext cx="3286124" cy="541348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22435" y="1731011"/>
            <a:ext cx="7772400" cy="319859"/>
          </a:xfrm>
        </p:spPr>
        <p:txBody>
          <a:bodyPr/>
          <a:lstStyle/>
          <a:p>
            <a:r>
              <a:rPr lang="en-US" sz="2000" b="0" dirty="0">
                <a:latin typeface="Arial Black" charset="0"/>
              </a:rPr>
              <a:t>IB students more prepared for college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668217" y="2219326"/>
            <a:ext cx="7826619" cy="412749"/>
          </a:xfrm>
        </p:spPr>
        <p:txBody>
          <a:bodyPr>
            <a:normAutofit fontScale="77500" lnSpcReduction="20000"/>
          </a:bodyPr>
          <a:lstStyle/>
          <a:p>
            <a:pPr marL="3175" indent="0">
              <a:buFont typeface="Arial" charset="0"/>
              <a:buNone/>
            </a:pPr>
            <a:r>
              <a:rPr lang="en-US" sz="1800" dirty="0">
                <a:latin typeface="Arial" charset="0"/>
              </a:rPr>
              <a:t>2012 study of Chicago public schools interviewed Diploma </a:t>
            </a:r>
            <a:r>
              <a:rPr lang="en-US" sz="1800" dirty="0" err="1" smtClean="0">
                <a:latin typeface="Arial" charset="0"/>
              </a:rPr>
              <a:t>Programme</a:t>
            </a:r>
            <a:r>
              <a:rPr lang="en-US" sz="1800" dirty="0" smtClean="0">
                <a:latin typeface="Arial" charset="0"/>
              </a:rPr>
              <a:t> alumni </a:t>
            </a:r>
            <a:r>
              <a:rPr lang="en-US" sz="1800" dirty="0">
                <a:latin typeface="Arial" charset="0"/>
              </a:rPr>
              <a:t>and found that: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sz="1800" dirty="0">
              <a:latin typeface="Arial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779585" y="4349750"/>
            <a:ext cx="34700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7227277" y="41433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59778" y="2894241"/>
            <a:ext cx="78691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b="1" i="1" dirty="0">
                <a:solidFill>
                  <a:srgbClr val="004B8D"/>
                </a:solidFill>
              </a:rPr>
              <a:t>Students reported they felt prepared by the Diploma </a:t>
            </a:r>
            <a:r>
              <a:rPr lang="en-US" sz="1800" b="1" i="1" dirty="0" err="1">
                <a:solidFill>
                  <a:srgbClr val="004B8D"/>
                </a:solidFill>
              </a:rPr>
              <a:t>Programme</a:t>
            </a:r>
            <a:r>
              <a:rPr lang="en-US" sz="1800" b="1" i="1" dirty="0">
                <a:solidFill>
                  <a:srgbClr val="004B8D"/>
                </a:solidFill>
              </a:rPr>
              <a:t> to succeed in college</a:t>
            </a:r>
            <a:r>
              <a:rPr lang="en-US" sz="1800" dirty="0">
                <a:solidFill>
                  <a:srgbClr val="004B8D"/>
                </a:solidFill>
              </a:rPr>
              <a:t>.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559777" y="3564603"/>
            <a:ext cx="8235462" cy="232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100000"/>
              </a:spcBef>
              <a:buClr>
                <a:srgbClr val="004B8D"/>
              </a:buClr>
              <a:buFont typeface="Arial" charset="0"/>
              <a:buNone/>
            </a:pPr>
            <a:r>
              <a:rPr lang="en-US" sz="1600" dirty="0">
                <a:solidFill>
                  <a:srgbClr val="004B8D"/>
                </a:solidFill>
              </a:rPr>
              <a:t>Students reported that they:</a:t>
            </a:r>
          </a:p>
          <a:p>
            <a:pPr marL="344488" indent="-344488" defTabSz="1828800">
              <a:spcBef>
                <a:spcPts val="1000"/>
              </a:spcBef>
              <a:buClr>
                <a:srgbClr val="004B8D"/>
              </a:buClr>
              <a:buFont typeface="Arial" pitchFamily="34" charset="0"/>
              <a:buChar char="•"/>
              <a:tabLst>
                <a:tab pos="569913" algn="l"/>
              </a:tabLst>
            </a:pPr>
            <a:r>
              <a:rPr lang="en-US" sz="1600" dirty="0" smtClean="0">
                <a:solidFill>
                  <a:srgbClr val="004B8D"/>
                </a:solidFill>
              </a:rPr>
              <a:t>felt </a:t>
            </a:r>
            <a:r>
              <a:rPr lang="en-US" sz="1600" dirty="0">
                <a:solidFill>
                  <a:srgbClr val="004B8D"/>
                </a:solidFill>
              </a:rPr>
              <a:t>prepared </a:t>
            </a:r>
            <a:r>
              <a:rPr lang="en-US" sz="1600" b="1" dirty="0">
                <a:solidFill>
                  <a:srgbClr val="004B8D"/>
                </a:solidFill>
              </a:rPr>
              <a:t>to succeed and excel </a:t>
            </a:r>
            <a:r>
              <a:rPr lang="en-US" sz="1600" dirty="0">
                <a:solidFill>
                  <a:srgbClr val="004B8D"/>
                </a:solidFill>
              </a:rPr>
              <a:t>in their coursework</a:t>
            </a:r>
          </a:p>
          <a:p>
            <a:pPr marL="344488" indent="-344488" defTabSz="1828800">
              <a:spcBef>
                <a:spcPts val="1000"/>
              </a:spcBef>
              <a:buClr>
                <a:srgbClr val="004B8D"/>
              </a:buClr>
              <a:buFont typeface="Arial" pitchFamily="34" charset="0"/>
              <a:buChar char="•"/>
              <a:tabLst>
                <a:tab pos="569913" algn="l"/>
              </a:tabLst>
            </a:pPr>
            <a:r>
              <a:rPr lang="en-US" sz="1600" dirty="0" smtClean="0">
                <a:solidFill>
                  <a:srgbClr val="004B8D"/>
                </a:solidFill>
              </a:rPr>
              <a:t>had </a:t>
            </a:r>
            <a:r>
              <a:rPr lang="en-US" sz="1600" b="1" dirty="0">
                <a:solidFill>
                  <a:srgbClr val="004B8D"/>
                </a:solidFill>
              </a:rPr>
              <a:t>strong academic skills, </a:t>
            </a:r>
            <a:r>
              <a:rPr lang="en-US" sz="1600" dirty="0">
                <a:solidFill>
                  <a:srgbClr val="004B8D"/>
                </a:solidFill>
              </a:rPr>
              <a:t>especially related to </a:t>
            </a:r>
            <a:r>
              <a:rPr lang="en-US" sz="1600" b="1" dirty="0">
                <a:solidFill>
                  <a:srgbClr val="004B8D"/>
                </a:solidFill>
              </a:rPr>
              <a:t>analytical writing</a:t>
            </a:r>
          </a:p>
          <a:p>
            <a:pPr marL="344488" indent="-344488" defTabSz="1828800">
              <a:spcBef>
                <a:spcPts val="1000"/>
              </a:spcBef>
              <a:buClr>
                <a:srgbClr val="004B8D"/>
              </a:buClr>
              <a:buFont typeface="Arial" pitchFamily="34" charset="0"/>
              <a:buChar char="•"/>
              <a:tabLst>
                <a:tab pos="569913" algn="l"/>
              </a:tabLst>
            </a:pPr>
            <a:r>
              <a:rPr lang="en-US" sz="1600" dirty="0" smtClean="0">
                <a:solidFill>
                  <a:srgbClr val="004B8D"/>
                </a:solidFill>
              </a:rPr>
              <a:t>learned </a:t>
            </a:r>
            <a:r>
              <a:rPr lang="en-US" sz="1600" dirty="0">
                <a:solidFill>
                  <a:srgbClr val="004B8D"/>
                </a:solidFill>
              </a:rPr>
              <a:t>academic </a:t>
            </a:r>
            <a:r>
              <a:rPr lang="en-US" sz="1600" dirty="0" err="1">
                <a:solidFill>
                  <a:srgbClr val="004B8D"/>
                </a:solidFill>
              </a:rPr>
              <a:t>behaviours</a:t>
            </a:r>
            <a:r>
              <a:rPr lang="en-US" sz="1600" dirty="0">
                <a:solidFill>
                  <a:srgbClr val="004B8D"/>
                </a:solidFill>
              </a:rPr>
              <a:t> like </a:t>
            </a:r>
            <a:r>
              <a:rPr lang="en-US" sz="1600" b="1" dirty="0">
                <a:solidFill>
                  <a:srgbClr val="004B8D"/>
                </a:solidFill>
              </a:rPr>
              <a:t>work ethic</a:t>
            </a:r>
            <a:r>
              <a:rPr lang="en-US" sz="1600" dirty="0">
                <a:solidFill>
                  <a:srgbClr val="004B8D"/>
                </a:solidFill>
              </a:rPr>
              <a:t>, </a:t>
            </a:r>
            <a:r>
              <a:rPr lang="en-US" sz="1600" b="1" dirty="0">
                <a:solidFill>
                  <a:srgbClr val="004B8D"/>
                </a:solidFill>
              </a:rPr>
              <a:t>motivation, time management</a:t>
            </a:r>
            <a:r>
              <a:rPr lang="en-US" sz="1600" dirty="0">
                <a:solidFill>
                  <a:srgbClr val="004B8D"/>
                </a:solidFill>
              </a:rPr>
              <a:t>, and </a:t>
            </a:r>
            <a:r>
              <a:rPr lang="en-US" sz="1600" b="1" dirty="0" smtClean="0">
                <a:solidFill>
                  <a:srgbClr val="004B8D"/>
                </a:solidFill>
              </a:rPr>
              <a:t>help-seeking</a:t>
            </a:r>
            <a:r>
              <a:rPr lang="en-US" sz="1600" dirty="0" smtClean="0">
                <a:solidFill>
                  <a:srgbClr val="004B8D"/>
                </a:solidFill>
              </a:rPr>
              <a:t> </a:t>
            </a:r>
            <a:r>
              <a:rPr lang="en-US" sz="1600" dirty="0">
                <a:solidFill>
                  <a:srgbClr val="004B8D"/>
                </a:solidFill>
              </a:rPr>
              <a:t>that </a:t>
            </a:r>
            <a:r>
              <a:rPr lang="en-US" sz="1600" dirty="0" smtClean="0">
                <a:solidFill>
                  <a:srgbClr val="004B8D"/>
                </a:solidFill>
              </a:rPr>
              <a:t>were sources </a:t>
            </a:r>
            <a:r>
              <a:rPr lang="en-US" sz="1600" dirty="0">
                <a:solidFill>
                  <a:srgbClr val="004B8D"/>
                </a:solidFill>
              </a:rPr>
              <a:t>of strength in the transition to college-level work</a:t>
            </a:r>
          </a:p>
          <a:p>
            <a:pPr marL="344488" indent="-344488" defTabSz="1828800">
              <a:spcBef>
                <a:spcPts val="1000"/>
              </a:spcBef>
              <a:buClr>
                <a:srgbClr val="004B8D"/>
              </a:buClr>
              <a:buFont typeface="Arial" pitchFamily="34" charset="0"/>
              <a:buChar char="•"/>
              <a:tabLst>
                <a:tab pos="569913" algn="l"/>
              </a:tabLst>
            </a:pPr>
            <a:r>
              <a:rPr lang="en-US" sz="1600" dirty="0" smtClean="0">
                <a:solidFill>
                  <a:srgbClr val="004B8D"/>
                </a:solidFill>
              </a:rPr>
              <a:t>identified </a:t>
            </a:r>
            <a:r>
              <a:rPr lang="en-US" sz="1600" b="1" dirty="0">
                <a:solidFill>
                  <a:srgbClr val="004B8D"/>
                </a:solidFill>
              </a:rPr>
              <a:t>preparation in the IB </a:t>
            </a:r>
            <a:r>
              <a:rPr lang="en-US" sz="1600" b="1" dirty="0" err="1">
                <a:solidFill>
                  <a:srgbClr val="004B8D"/>
                </a:solidFill>
              </a:rPr>
              <a:t>programme</a:t>
            </a:r>
            <a:r>
              <a:rPr lang="en-US" sz="1600" b="1" dirty="0">
                <a:solidFill>
                  <a:srgbClr val="004B8D"/>
                </a:solidFill>
              </a:rPr>
              <a:t> as the source of their success </a:t>
            </a:r>
            <a:r>
              <a:rPr lang="en-US" sz="1600" dirty="0">
                <a:solidFill>
                  <a:srgbClr val="004B8D"/>
                </a:solidFill>
              </a:rPr>
              <a:t>as college students.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/>
          <p:cNvSpPr txBox="1">
            <a:spLocks noGrp="1"/>
          </p:cNvSpPr>
          <p:nvPr/>
        </p:nvSpPr>
        <p:spPr bwMode="auto">
          <a:xfrm>
            <a:off x="391258" y="6373813"/>
            <a:ext cx="151227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dirty="0">
              <a:solidFill>
                <a:srgbClr val="004B8D"/>
              </a:solidFill>
            </a:endParaRPr>
          </a:p>
        </p:txBody>
      </p:sp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482612" y="282098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229100" y="25273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985846" y="1651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85068" name="Group 76"/>
          <p:cNvGraphicFramePr>
            <a:graphicFrameLocks noGrp="1"/>
          </p:cNvGraphicFramePr>
          <p:nvPr/>
        </p:nvGraphicFramePr>
        <p:xfrm>
          <a:off x="493836" y="1804989"/>
          <a:ext cx="7810500" cy="3420110"/>
        </p:xfrm>
        <a:graphic>
          <a:graphicData uri="http://schemas.openxmlformats.org/drawingml/2006/table">
            <a:tbl>
              <a:tblPr/>
              <a:tblGrid>
                <a:gridCol w="394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University or college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IB students </a:t>
                      </a:r>
                      <a:b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acceptance rate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Total population </a:t>
                      </a:r>
                      <a:b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acceptance rate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/>
                      </a:r>
                      <a:b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IB students vs </a:t>
                      </a:r>
                      <a:b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total population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University of Florida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82%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+40%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Florida State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+32%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Brown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+9%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Stanford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15%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Columbia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13%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+4%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University of California - Berkeley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26%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+32%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Harvard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+3%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New York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+27%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University of Michigan - Ann Arbor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71%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51%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+20%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University of Miami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+42%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499" name="Rectangle 77"/>
          <p:cNvSpPr>
            <a:spLocks noChangeArrowheads="1"/>
          </p:cNvSpPr>
          <p:nvPr/>
        </p:nvSpPr>
        <p:spPr bwMode="auto">
          <a:xfrm>
            <a:off x="575896" y="5297488"/>
            <a:ext cx="636584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1AB7EA"/>
                </a:solidFill>
                <a:latin typeface="Arial Black" pitchFamily="34" charset="0"/>
              </a:rPr>
              <a:t>Source: IBDP Graduate Destinations Survey 2011/12 conducted by i-graduate International Insight</a:t>
            </a:r>
          </a:p>
        </p:txBody>
      </p:sp>
      <p:sp>
        <p:nvSpPr>
          <p:cNvPr id="18500" name="Rectangle 78"/>
          <p:cNvSpPr>
            <a:spLocks noChangeArrowheads="1"/>
          </p:cNvSpPr>
          <p:nvPr/>
        </p:nvSpPr>
        <p:spPr bwMode="auto">
          <a:xfrm>
            <a:off x="663820" y="5559426"/>
            <a:ext cx="22082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r>
              <a:rPr lang="en-GB" sz="1000">
                <a:solidFill>
                  <a:srgbClr val="1C5C91"/>
                </a:solidFill>
              </a:rPr>
              <a:t>Strictly copyright © IGI Services 2011</a:t>
            </a:r>
            <a:endParaRPr lang="en-US" sz="1400">
              <a:solidFill>
                <a:srgbClr val="1C5C9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 txBox="1">
            <a:spLocks noGrp="1"/>
          </p:cNvSpPr>
          <p:nvPr/>
        </p:nvSpPr>
        <p:spPr bwMode="auto">
          <a:xfrm>
            <a:off x="391258" y="6373813"/>
            <a:ext cx="151227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dirty="0">
              <a:solidFill>
                <a:srgbClr val="004B8D"/>
              </a:solidFill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482612" y="282098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229100" y="25273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985846" y="1651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5" name="Rectangle 68"/>
          <p:cNvSpPr>
            <a:spLocks noChangeArrowheads="1"/>
          </p:cNvSpPr>
          <p:nvPr/>
        </p:nvSpPr>
        <p:spPr bwMode="auto">
          <a:xfrm>
            <a:off x="490904" y="5349875"/>
            <a:ext cx="636584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rgbClr val="1AB7EA"/>
                </a:solidFill>
                <a:latin typeface="Arial Black" pitchFamily="34" charset="0"/>
              </a:rPr>
              <a:t>Source: IBDP Graduate Destinations Survey 2011/12 conducted by i-graduate International Insight</a:t>
            </a:r>
          </a:p>
        </p:txBody>
      </p:sp>
      <p:sp>
        <p:nvSpPr>
          <p:cNvPr id="20486" name="Rectangle 69"/>
          <p:cNvSpPr>
            <a:spLocks noChangeArrowheads="1"/>
          </p:cNvSpPr>
          <p:nvPr/>
        </p:nvSpPr>
        <p:spPr bwMode="auto">
          <a:xfrm>
            <a:off x="575897" y="5578476"/>
            <a:ext cx="22082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r>
              <a:rPr lang="en-GB" sz="1000">
                <a:solidFill>
                  <a:srgbClr val="1C5C91"/>
                </a:solidFill>
              </a:rPr>
              <a:t>Strictly copyright © IGI Services 2011</a:t>
            </a:r>
            <a:endParaRPr lang="en-US" sz="1400">
              <a:solidFill>
                <a:srgbClr val="1C5C9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575897" y="1809116"/>
          <a:ext cx="7813431" cy="3769360"/>
        </p:xfrm>
        <a:graphic>
          <a:graphicData uri="http://schemas.openxmlformats.org/drawingml/2006/table">
            <a:tbl>
              <a:tblPr/>
              <a:tblGrid>
                <a:gridCol w="395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4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University or College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IB students </a:t>
                      </a:r>
                      <a:b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acceptance rate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Total population </a:t>
                      </a:r>
                      <a:b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acceptance rate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/>
                      </a:r>
                      <a:b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IB students vs </a:t>
                      </a:r>
                      <a:b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total population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Cornell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31%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+13%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Duke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16%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+12%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University of Pennsylvania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24%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14%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+10%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Yale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+11%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University of Central Florida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90%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47%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+43%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Boston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70%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58%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+12%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University of California - Los Angeles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48%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23%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+25%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University of Virginia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64%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+32%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UNC Chapel Hill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63%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32%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+31%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Princeton University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16%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5C9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+8%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28582"/>
            <a:ext cx="8042276" cy="730157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What’s the next step?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56" y="1143001"/>
            <a:ext cx="8537412" cy="540067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Review ALL options with your child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If you interested in applying for the IB </a:t>
            </a:r>
            <a:r>
              <a:rPr lang="en-US" sz="1800" dirty="0" err="1" smtClean="0">
                <a:solidFill>
                  <a:srgbClr val="002060"/>
                </a:solidFill>
              </a:rPr>
              <a:t>Programme</a:t>
            </a:r>
            <a:r>
              <a:rPr lang="en-US" sz="1800" dirty="0" smtClean="0">
                <a:solidFill>
                  <a:srgbClr val="002060"/>
                </a:solidFill>
              </a:rPr>
              <a:t> at SHS:</a:t>
            </a:r>
          </a:p>
          <a:p>
            <a:pPr marL="692150" lvl="1" indent="-342900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Signup for interview (parent and student)- held at SHS or through Zoom, 7:30am to 11:00am </a:t>
            </a:r>
          </a:p>
          <a:p>
            <a:pPr marL="692150" lvl="1" indent="-342900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Bring completed </a:t>
            </a:r>
            <a:r>
              <a:rPr lang="en-US" sz="1800" b="1" dirty="0" smtClean="0">
                <a:solidFill>
                  <a:srgbClr val="002060"/>
                </a:solidFill>
              </a:rPr>
              <a:t>IB Packet</a:t>
            </a:r>
            <a:r>
              <a:rPr lang="en-US" sz="1800" dirty="0" smtClean="0">
                <a:solidFill>
                  <a:srgbClr val="002060"/>
                </a:solidFill>
              </a:rPr>
              <a:t> to interview: </a:t>
            </a:r>
            <a:r>
              <a:rPr lang="en-US" sz="1800" b="1" dirty="0" smtClean="0">
                <a:solidFill>
                  <a:srgbClr val="002060"/>
                </a:solidFill>
              </a:rPr>
              <a:t>SHS </a:t>
            </a:r>
            <a:r>
              <a:rPr lang="en-US" sz="1800" b="1" dirty="0" smtClean="0">
                <a:solidFill>
                  <a:srgbClr val="002060"/>
                </a:solidFill>
              </a:rPr>
              <a:t>Pre-IB </a:t>
            </a:r>
            <a:r>
              <a:rPr lang="en-US" sz="1800" b="1" dirty="0" smtClean="0">
                <a:solidFill>
                  <a:srgbClr val="002060"/>
                </a:solidFill>
              </a:rPr>
              <a:t>Application, </a:t>
            </a:r>
            <a:r>
              <a:rPr lang="en-US" sz="1800" b="1" dirty="0" smtClean="0">
                <a:solidFill>
                  <a:srgbClr val="002060"/>
                </a:solidFill>
              </a:rPr>
              <a:t>SHS IB Mature </a:t>
            </a:r>
            <a:r>
              <a:rPr lang="en-US" sz="1800" b="1" dirty="0" smtClean="0">
                <a:solidFill>
                  <a:srgbClr val="002060"/>
                </a:solidFill>
              </a:rPr>
              <a:t>Contents Form, and SHS IB </a:t>
            </a:r>
            <a:r>
              <a:rPr lang="en-US" sz="1800" b="1" dirty="0" smtClean="0">
                <a:solidFill>
                  <a:srgbClr val="002060"/>
                </a:solidFill>
              </a:rPr>
              <a:t>Student Honor </a:t>
            </a:r>
            <a:r>
              <a:rPr lang="en-US" sz="1800" b="1" dirty="0" smtClean="0">
                <a:solidFill>
                  <a:srgbClr val="002060"/>
                </a:solidFill>
              </a:rPr>
              <a:t>Code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</a:p>
          <a:p>
            <a:pPr marL="692150" lvl="1" indent="-342900">
              <a:lnSpc>
                <a:spcPct val="120000"/>
              </a:lnSpc>
              <a:spcBef>
                <a:spcPts val="0"/>
              </a:spcBef>
              <a:buSzPct val="100000"/>
              <a:buFont typeface="Wingdings" pitchFamily="2" charset="2"/>
              <a:buChar char="§"/>
            </a:pPr>
            <a:r>
              <a:rPr lang="en-US" sz="1800" dirty="0" smtClean="0">
                <a:solidFill>
                  <a:srgbClr val="002060"/>
                </a:solidFill>
              </a:rPr>
              <a:t>ALL applicants will be notified by mail in February 2021- </a:t>
            </a:r>
            <a:r>
              <a:rPr lang="en-US" sz="1800" b="1" dirty="0" smtClean="0">
                <a:solidFill>
                  <a:srgbClr val="002060"/>
                </a:solidFill>
              </a:rPr>
              <a:t>accepted vs. wait listed</a:t>
            </a: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If accepted to the IB </a:t>
            </a:r>
            <a:r>
              <a:rPr lang="en-US" sz="18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1800" b="1" dirty="0" smtClean="0">
                <a:solidFill>
                  <a:srgbClr val="002060"/>
                </a:solidFill>
              </a:rPr>
              <a:t>:</a:t>
            </a: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Ensure that student has completed  </a:t>
            </a:r>
            <a:r>
              <a:rPr lang="en-US" sz="1800" b="1" dirty="0" smtClean="0">
                <a:solidFill>
                  <a:srgbClr val="002060"/>
                </a:solidFill>
              </a:rPr>
              <a:t>Algebra I </a:t>
            </a:r>
            <a:r>
              <a:rPr lang="en-US" sz="1800" dirty="0" smtClean="0">
                <a:solidFill>
                  <a:srgbClr val="002060"/>
                </a:solidFill>
              </a:rPr>
              <a:t>And/or </a:t>
            </a:r>
            <a:r>
              <a:rPr lang="en-US" sz="1800" b="1" dirty="0" smtClean="0">
                <a:solidFill>
                  <a:srgbClr val="002060"/>
                </a:solidFill>
              </a:rPr>
              <a:t>Spanish I</a:t>
            </a:r>
            <a:r>
              <a:rPr lang="en-US" sz="1800" dirty="0" smtClean="0">
                <a:solidFill>
                  <a:srgbClr val="002060"/>
                </a:solidFill>
              </a:rPr>
              <a:t> (if taking Spanish track) PRIOR to entry into the 9</a:t>
            </a:r>
            <a:r>
              <a:rPr lang="en-US" sz="1800" baseline="30000" dirty="0" smtClean="0">
                <a:solidFill>
                  <a:srgbClr val="002060"/>
                </a:solidFill>
              </a:rPr>
              <a:t>th</a:t>
            </a:r>
            <a:r>
              <a:rPr lang="en-US" sz="1800" dirty="0" smtClean="0">
                <a:solidFill>
                  <a:srgbClr val="002060"/>
                </a:solidFill>
              </a:rPr>
              <a:t> grade</a:t>
            </a: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Out of zone students:</a:t>
            </a:r>
          </a:p>
          <a:p>
            <a:pPr marL="752475" lvl="2"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Apply for special attendance/school choice on HCSB website (Opens 1/4/2021)</a:t>
            </a:r>
          </a:p>
          <a:p>
            <a:pPr marL="752475" lvl="2"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</a:rPr>
              <a:t>Apply for transportation (June)</a:t>
            </a: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Non- HCSB students will need to register at SHS in June after 8</a:t>
            </a:r>
            <a:r>
              <a:rPr lang="en-US" sz="1800" baseline="30000" dirty="0" smtClean="0">
                <a:solidFill>
                  <a:srgbClr val="002060"/>
                </a:solidFill>
              </a:rPr>
              <a:t>th</a:t>
            </a:r>
            <a:r>
              <a:rPr lang="en-US" sz="1800" dirty="0" smtClean="0">
                <a:solidFill>
                  <a:srgbClr val="002060"/>
                </a:solidFill>
              </a:rPr>
              <a:t> grade promotion</a:t>
            </a: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r>
              <a:rPr lang="en-US" sz="1800" dirty="0" smtClean="0">
                <a:solidFill>
                  <a:srgbClr val="002060"/>
                </a:solidFill>
              </a:rPr>
              <a:t>Attend </a:t>
            </a:r>
            <a:r>
              <a:rPr lang="en-US" sz="1800" dirty="0">
                <a:solidFill>
                  <a:srgbClr val="002060"/>
                </a:solidFill>
              </a:rPr>
              <a:t>8</a:t>
            </a:r>
            <a:r>
              <a:rPr lang="en-US" sz="1800" baseline="30000" dirty="0">
                <a:solidFill>
                  <a:srgbClr val="002060"/>
                </a:solidFill>
              </a:rPr>
              <a:t>th</a:t>
            </a:r>
            <a:r>
              <a:rPr lang="en-US" sz="1800" dirty="0">
                <a:solidFill>
                  <a:srgbClr val="002060"/>
                </a:solidFill>
              </a:rPr>
              <a:t> grade IB orientation in August of </a:t>
            </a:r>
            <a:r>
              <a:rPr lang="en-US" sz="1800" dirty="0" smtClean="0">
                <a:solidFill>
                  <a:srgbClr val="002060"/>
                </a:solidFill>
              </a:rPr>
              <a:t>2021</a:t>
            </a:r>
            <a:endParaRPr lang="en-US" sz="1800" dirty="0">
              <a:solidFill>
                <a:srgbClr val="002060"/>
              </a:solidFill>
            </a:endParaRPr>
          </a:p>
          <a:p>
            <a:pPr marL="469900" lvl="1" indent="-457200">
              <a:lnSpc>
                <a:spcPct val="120000"/>
              </a:lnSpc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+mj-lt"/>
              <a:buAutoNum type="arabicPeriod"/>
            </a:pPr>
            <a:endParaRPr lang="en-US" sz="1800" dirty="0" smtClean="0">
              <a:solidFill>
                <a:srgbClr val="002060"/>
              </a:solidFill>
            </a:endParaRPr>
          </a:p>
          <a:p>
            <a:pPr marL="69215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>
              <a:solidFill>
                <a:srgbClr val="002060"/>
              </a:solidFill>
            </a:endParaRPr>
          </a:p>
          <a:p>
            <a:pPr marL="69215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71776"/>
            <a:ext cx="8042276" cy="1171576"/>
          </a:xfrm>
        </p:spPr>
        <p:txBody>
          <a:bodyPr/>
          <a:lstStyle/>
          <a:p>
            <a:r>
              <a:rPr lang="en-US" sz="8800" u="sng" dirty="0" smtClean="0">
                <a:solidFill>
                  <a:srgbClr val="FF0000"/>
                </a:solidFill>
              </a:rPr>
              <a:t>General Q &amp; A</a:t>
            </a:r>
            <a:endParaRPr lang="en-US" sz="88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7140"/>
            <a:ext cx="8042276" cy="663696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College Admissions Factors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9520" y="924675"/>
            <a:ext cx="5167902" cy="5673834"/>
          </a:xfrm>
          <a:ln>
            <a:solidFill>
              <a:schemeClr val="accent2"/>
            </a:solidFill>
          </a:ln>
        </p:spPr>
        <p:txBody>
          <a:bodyPr numCol="2"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6400" b="1" u="sng" dirty="0" smtClean="0">
                <a:solidFill>
                  <a:srgbClr val="002060"/>
                </a:solidFill>
              </a:rPr>
              <a:t>Advanced </a:t>
            </a:r>
            <a:r>
              <a:rPr lang="en-US" sz="6400" b="1" u="sng" dirty="0">
                <a:solidFill>
                  <a:srgbClr val="002060"/>
                </a:solidFill>
              </a:rPr>
              <a:t>Placement </a:t>
            </a:r>
            <a:r>
              <a:rPr lang="en-US" sz="6400" b="1" u="sng" dirty="0" smtClean="0">
                <a:solidFill>
                  <a:srgbClr val="002060"/>
                </a:solidFill>
              </a:rPr>
              <a:t>Classes (18)</a:t>
            </a:r>
            <a:r>
              <a:rPr lang="en-US" sz="6400" b="1" dirty="0" smtClean="0">
                <a:solidFill>
                  <a:srgbClr val="002060"/>
                </a:solidFill>
              </a:rPr>
              <a:t>: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Biology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Calculus AB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Capstone: Seminar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Capstone: </a:t>
            </a:r>
            <a:r>
              <a:rPr lang="en-US" sz="6400" dirty="0" smtClean="0">
                <a:solidFill>
                  <a:srgbClr val="002060"/>
                </a:solidFill>
              </a:rPr>
              <a:t>Research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Comparative/U.S</a:t>
            </a:r>
            <a:r>
              <a:rPr lang="en-US" sz="6400" dirty="0">
                <a:solidFill>
                  <a:srgbClr val="002060"/>
                </a:solidFill>
              </a:rPr>
              <a:t>. </a:t>
            </a:r>
            <a:r>
              <a:rPr lang="en-US" sz="6400" dirty="0" err="1">
                <a:solidFill>
                  <a:srgbClr val="002060"/>
                </a:solidFill>
              </a:rPr>
              <a:t>Govt</a:t>
            </a:r>
            <a:r>
              <a:rPr lang="en-US" sz="6400" dirty="0">
                <a:solidFill>
                  <a:srgbClr val="002060"/>
                </a:solidFill>
              </a:rPr>
              <a:t> &amp; Pol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English Language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English Literature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Environmental Science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Human </a:t>
            </a:r>
            <a:r>
              <a:rPr lang="en-US" sz="6400" dirty="0">
                <a:solidFill>
                  <a:srgbClr val="002060"/>
                </a:solidFill>
              </a:rPr>
              <a:t>Geography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Macroeconomics/ Microeconomics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Music </a:t>
            </a:r>
            <a:r>
              <a:rPr lang="en-US" sz="6400" dirty="0" smtClean="0">
                <a:solidFill>
                  <a:srgbClr val="002060"/>
                </a:solidFill>
              </a:rPr>
              <a:t>Theory*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Psychology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Spanish Language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Spanish Literature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Studio Art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U.S. History 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World </a:t>
            </a:r>
            <a:r>
              <a:rPr lang="en-US" sz="6400" dirty="0" smtClean="0">
                <a:solidFill>
                  <a:srgbClr val="002060"/>
                </a:solidFill>
              </a:rPr>
              <a:t>History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6400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6400" dirty="0" smtClean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endParaRPr lang="en-US" sz="64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u="sng" dirty="0" smtClean="0">
                <a:solidFill>
                  <a:srgbClr val="002060"/>
                </a:solidFill>
              </a:rPr>
              <a:t>IB </a:t>
            </a:r>
            <a:r>
              <a:rPr lang="en-US" sz="6400" b="1" u="sng" dirty="0">
                <a:solidFill>
                  <a:srgbClr val="002060"/>
                </a:solidFill>
              </a:rPr>
              <a:t>World </a:t>
            </a:r>
            <a:r>
              <a:rPr lang="en-US" sz="6400" b="1" u="sng" dirty="0" smtClean="0">
                <a:solidFill>
                  <a:srgbClr val="002060"/>
                </a:solidFill>
              </a:rPr>
              <a:t>Classes (13)</a:t>
            </a:r>
            <a:r>
              <a:rPr lang="en-US" sz="6400" b="1" dirty="0" smtClean="0">
                <a:solidFill>
                  <a:srgbClr val="002060"/>
                </a:solidFill>
              </a:rPr>
              <a:t>: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Biology HL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Chemistry </a:t>
            </a:r>
            <a:r>
              <a:rPr lang="en-US" sz="6400" dirty="0" smtClean="0">
                <a:solidFill>
                  <a:srgbClr val="002060"/>
                </a:solidFill>
              </a:rPr>
              <a:t>SL* 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English Language &amp;  </a:t>
            </a:r>
            <a:r>
              <a:rPr lang="en-US" sz="6400" dirty="0">
                <a:solidFill>
                  <a:srgbClr val="002060"/>
                </a:solidFill>
              </a:rPr>
              <a:t>Literature HL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Economics SL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Environmental Systems SL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History of the Americas HL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Latin SL/HL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Math </a:t>
            </a:r>
            <a:r>
              <a:rPr lang="en-US" sz="6400" dirty="0" smtClean="0">
                <a:solidFill>
                  <a:srgbClr val="002060"/>
                </a:solidFill>
              </a:rPr>
              <a:t>Applications &amp; Interpretations SL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 smtClean="0">
                <a:solidFill>
                  <a:srgbClr val="002060"/>
                </a:solidFill>
              </a:rPr>
              <a:t>Math Analysis &amp; Approaches SL</a:t>
            </a:r>
            <a:endParaRPr lang="en-US" sz="6400" dirty="0">
              <a:solidFill>
                <a:srgbClr val="00206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Spanish B SL/HL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Sports &amp; Exercise Science SL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Social/Cultural Anthropology SL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6400" dirty="0">
                <a:solidFill>
                  <a:srgbClr val="002060"/>
                </a:solidFill>
              </a:rPr>
              <a:t>World </a:t>
            </a:r>
            <a:r>
              <a:rPr lang="en-US" sz="6400" dirty="0" smtClean="0">
                <a:solidFill>
                  <a:srgbClr val="002060"/>
                </a:solidFill>
              </a:rPr>
              <a:t>Religions SL*</a:t>
            </a:r>
            <a:endParaRPr lang="en-US" sz="6400" dirty="0">
              <a:solidFill>
                <a:srgbClr val="00206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243" y="924674"/>
            <a:ext cx="3325793" cy="567383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numCol="1" rtlCol="0">
            <a:normAutofit fontScale="85000" lnSpcReduction="1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Weighted GPA/Class Rank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SAT/ACT Scores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Strength of Schedule (Rigor)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School Profile- class size, subjects offered, etc…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Letter of Recommendation*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7850"/>
            <a:ext cx="8042276" cy="465907"/>
          </a:xfrm>
        </p:spPr>
        <p:txBody>
          <a:bodyPr/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University Admissions- You be the Judge?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61" y="1074663"/>
            <a:ext cx="4320672" cy="5525940"/>
          </a:xfrm>
          <a:ln>
            <a:solidFill>
              <a:srgbClr val="002060"/>
            </a:solidFill>
          </a:ln>
        </p:spPr>
        <p:txBody>
          <a:bodyPr numCol="2"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2300" b="1" u="sng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9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English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Algebra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Spanish 1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Biology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Team Sports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Hope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10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English 2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Geometry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Spanish 2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Marine Science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World History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Weightlifting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Music Appreciation</a:t>
            </a:r>
          </a:p>
          <a:p>
            <a:pPr marL="0" indent="0">
              <a:spcBef>
                <a:spcPts val="600"/>
              </a:spcBef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11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English 3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Algebra 2 Honors</a:t>
            </a:r>
          </a:p>
          <a:p>
            <a:pPr>
              <a:spcBef>
                <a:spcPts val="600"/>
              </a:spcBef>
            </a:pPr>
            <a:r>
              <a:rPr lang="en-US" sz="2300" dirty="0" err="1" smtClean="0">
                <a:solidFill>
                  <a:srgbClr val="002060"/>
                </a:solidFill>
              </a:rPr>
              <a:t>Phys</a:t>
            </a:r>
            <a:r>
              <a:rPr lang="en-US" sz="2300" dirty="0" smtClean="0">
                <a:solidFill>
                  <a:srgbClr val="002060"/>
                </a:solidFill>
              </a:rPr>
              <a:t> </a:t>
            </a:r>
            <a:r>
              <a:rPr lang="en-US" sz="2300" dirty="0" err="1" smtClean="0">
                <a:solidFill>
                  <a:srgbClr val="002060"/>
                </a:solidFill>
              </a:rPr>
              <a:t>Sci</a:t>
            </a:r>
            <a:r>
              <a:rPr lang="en-US" sz="2300" dirty="0" smtClean="0">
                <a:solidFill>
                  <a:srgbClr val="002060"/>
                </a:solidFill>
              </a:rPr>
              <a:t>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U.S. History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Online Class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Basketball</a:t>
            </a:r>
          </a:p>
          <a:p>
            <a:pPr marL="0" indent="0">
              <a:spcBef>
                <a:spcPts val="600"/>
              </a:spcBef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12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English 4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Pre- Calculus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U.S./Comp </a:t>
            </a:r>
            <a:r>
              <a:rPr lang="en-US" sz="2300" dirty="0" err="1" smtClean="0">
                <a:solidFill>
                  <a:srgbClr val="002060"/>
                </a:solidFill>
              </a:rPr>
              <a:t>Govt</a:t>
            </a:r>
            <a:endParaRPr lang="en-US" sz="23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Macro/Micro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Elective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Elective</a:t>
            </a:r>
            <a:endParaRPr lang="en-US" sz="1400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23372" y="1074663"/>
            <a:ext cx="4349786" cy="552594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numCol="2" rtlCol="0">
            <a:normAutofit fontScale="70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endParaRPr lang="en-US" sz="2300" b="1" u="sng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9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English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Geometry 2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Spanish 2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Biology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Human Geo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Band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10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Pre-IB English 2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Algebra 2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Spanish 3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World History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Chemistry 1 Honors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Macro/Micro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Comp/U.S. </a:t>
            </a:r>
            <a:r>
              <a:rPr lang="en-US" sz="2300" dirty="0" err="1" smtClean="0">
                <a:solidFill>
                  <a:srgbClr val="002060"/>
                </a:solidFill>
              </a:rPr>
              <a:t>Govt</a:t>
            </a:r>
            <a:endParaRPr lang="en-US" sz="23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11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English Lang 1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Math 1*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Spanish 4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Bio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AP U.S. History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Econ 2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Sports Science</a:t>
            </a: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endParaRPr lang="en-US" sz="23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buFont typeface="Wingdings 2" pitchFamily="18" charset="2"/>
              <a:buNone/>
            </a:pPr>
            <a:r>
              <a:rPr lang="en-US" sz="2300" b="1" u="sng" dirty="0" smtClean="0">
                <a:solidFill>
                  <a:srgbClr val="002060"/>
                </a:solidFill>
              </a:rPr>
              <a:t>Grade 12</a:t>
            </a:r>
            <a:r>
              <a:rPr lang="en-US" sz="2300" dirty="0" smtClean="0">
                <a:solidFill>
                  <a:srgbClr val="002060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English Lang 3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Math 2*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Spanish 5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Bio 3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History 3</a:t>
            </a:r>
          </a:p>
          <a:p>
            <a:pPr>
              <a:spcBef>
                <a:spcPts val="600"/>
              </a:spcBef>
            </a:pPr>
            <a:r>
              <a:rPr lang="en-US" sz="2300" dirty="0" smtClean="0">
                <a:solidFill>
                  <a:srgbClr val="002060"/>
                </a:solidFill>
              </a:rPr>
              <a:t>IB World Religions</a:t>
            </a:r>
            <a:endParaRPr lang="en-US" sz="1400" u="sng" dirty="0" smtClean="0">
              <a:solidFill>
                <a:srgbClr val="002060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8861" y="647271"/>
            <a:ext cx="4320672" cy="3784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 smtClean="0">
                <a:solidFill>
                  <a:srgbClr val="FF0000"/>
                </a:solidFill>
              </a:rPr>
              <a:t>Student A</a:t>
            </a:r>
            <a:r>
              <a:rPr lang="en-US" sz="1800" dirty="0" smtClean="0">
                <a:solidFill>
                  <a:srgbClr val="FF0000"/>
                </a:solidFill>
              </a:rPr>
              <a:t>: 4.0 Weighted GPA, 85/400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23372" y="653265"/>
            <a:ext cx="4339629" cy="37843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u="sng" dirty="0" smtClean="0">
                <a:solidFill>
                  <a:srgbClr val="FF0000"/>
                </a:solidFill>
              </a:rPr>
              <a:t>Student B</a:t>
            </a:r>
            <a:r>
              <a:rPr lang="en-US" sz="1800" dirty="0" smtClean="0">
                <a:solidFill>
                  <a:srgbClr val="FF0000"/>
                </a:solidFill>
              </a:rPr>
              <a:t>: 4.4 Weighted GPA, 20/400</a:t>
            </a:r>
            <a:endParaRPr lang="en-US" sz="4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99332"/>
            <a:ext cx="8042276" cy="643148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University Admissions Standards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198575"/>
              </p:ext>
            </p:extLst>
          </p:nvPr>
        </p:nvGraphicFramePr>
        <p:xfrm>
          <a:off x="549275" y="1098550"/>
          <a:ext cx="8042276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569">
                  <a:extLst>
                    <a:ext uri="{9D8B030D-6E8A-4147-A177-3AD203B41FA5}">
                      <a16:colId xmlns:a16="http://schemas.microsoft.com/office/drawing/2014/main" val="2903230175"/>
                    </a:ext>
                  </a:extLst>
                </a:gridCol>
                <a:gridCol w="2010569">
                  <a:extLst>
                    <a:ext uri="{9D8B030D-6E8A-4147-A177-3AD203B41FA5}">
                      <a16:colId xmlns:a16="http://schemas.microsoft.com/office/drawing/2014/main" val="941939310"/>
                    </a:ext>
                  </a:extLst>
                </a:gridCol>
                <a:gridCol w="2010569">
                  <a:extLst>
                    <a:ext uri="{9D8B030D-6E8A-4147-A177-3AD203B41FA5}">
                      <a16:colId xmlns:a16="http://schemas.microsoft.com/office/drawing/2014/main" val="933482211"/>
                    </a:ext>
                  </a:extLst>
                </a:gridCol>
                <a:gridCol w="2010569">
                  <a:extLst>
                    <a:ext uri="{9D8B030D-6E8A-4147-A177-3AD203B41FA5}">
                      <a16:colId xmlns:a16="http://schemas.microsoft.com/office/drawing/2014/main" val="3419305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HS</a:t>
                      </a:r>
                      <a:r>
                        <a:rPr lang="en-US" baseline="0" dirty="0" smtClean="0"/>
                        <a:t> Weighted GPA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946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4.3+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1330+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29+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317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4.1+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1270+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28+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3379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3.8+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1300+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29+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138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4.1+*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1330+*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/>
                        <a:t>29+*</a:t>
                      </a:r>
                      <a:endParaRPr lang="en-US" sz="4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568036"/>
                  </a:ext>
                </a:extLst>
              </a:tr>
            </a:tbl>
          </a:graphicData>
        </a:graphic>
      </p:graphicFrame>
      <p:pic>
        <p:nvPicPr>
          <p:cNvPr id="58370" name="Picture 2" descr="Image result for uf gato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2" y="1777429"/>
            <a:ext cx="1297142" cy="107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f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fs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6" name="Picture 8" descr="Related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99" y="2988994"/>
            <a:ext cx="1160747" cy="1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Image result for us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80" name="Picture 12" descr="Related 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2" y="4193912"/>
            <a:ext cx="1300489" cy="10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Related im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58" y="5363352"/>
            <a:ext cx="1452331" cy="99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3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8236"/>
            <a:ext cx="8042276" cy="643148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FF0000"/>
                </a:solidFill>
              </a:rPr>
              <a:t>Understanding Bright Futures</a:t>
            </a:r>
            <a:endParaRPr lang="en-US" sz="40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465057"/>
              </p:ext>
            </p:extLst>
          </p:nvPr>
        </p:nvGraphicFramePr>
        <p:xfrm>
          <a:off x="332325" y="3441843"/>
          <a:ext cx="8476175" cy="3092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235">
                  <a:extLst>
                    <a:ext uri="{9D8B030D-6E8A-4147-A177-3AD203B41FA5}">
                      <a16:colId xmlns:a16="http://schemas.microsoft.com/office/drawing/2014/main" val="3099432603"/>
                    </a:ext>
                  </a:extLst>
                </a:gridCol>
                <a:gridCol w="1695235">
                  <a:extLst>
                    <a:ext uri="{9D8B030D-6E8A-4147-A177-3AD203B41FA5}">
                      <a16:colId xmlns:a16="http://schemas.microsoft.com/office/drawing/2014/main" val="1625075933"/>
                    </a:ext>
                  </a:extLst>
                </a:gridCol>
                <a:gridCol w="1695235">
                  <a:extLst>
                    <a:ext uri="{9D8B030D-6E8A-4147-A177-3AD203B41FA5}">
                      <a16:colId xmlns:a16="http://schemas.microsoft.com/office/drawing/2014/main" val="508277002"/>
                    </a:ext>
                  </a:extLst>
                </a:gridCol>
                <a:gridCol w="1695235">
                  <a:extLst>
                    <a:ext uri="{9D8B030D-6E8A-4147-A177-3AD203B41FA5}">
                      <a16:colId xmlns:a16="http://schemas.microsoft.com/office/drawing/2014/main" val="4186125171"/>
                    </a:ext>
                  </a:extLst>
                </a:gridCol>
                <a:gridCol w="1695235">
                  <a:extLst>
                    <a:ext uri="{9D8B030D-6E8A-4147-A177-3AD203B41FA5}">
                      <a16:colId xmlns:a16="http://schemas.microsoft.com/office/drawing/2014/main" val="3627149333"/>
                    </a:ext>
                  </a:extLst>
                </a:gridCol>
              </a:tblGrid>
              <a:tr h="7073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HS</a:t>
                      </a:r>
                      <a:r>
                        <a:rPr lang="en-US" baseline="0" dirty="0" smtClean="0"/>
                        <a:t> Weighted GPA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ACT/SAT </a:t>
                      </a:r>
                      <a:r>
                        <a:rPr lang="en-US" sz="1600" dirty="0" smtClean="0"/>
                        <a:t>Requirements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Service Hours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College GPA for Renewal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0806518"/>
                  </a:ext>
                </a:extLst>
              </a:tr>
              <a:tr h="13747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Florida Academic Scholarship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3.50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29/1330</a:t>
                      </a:r>
                    </a:p>
                    <a:p>
                      <a:pPr algn="ctr"/>
                      <a:r>
                        <a:rPr lang="en-US" sz="1600" dirty="0" smtClean="0"/>
                        <a:t>[90</a:t>
                      </a:r>
                      <a:r>
                        <a:rPr lang="en-US" sz="1600" baseline="30000" dirty="0" smtClean="0"/>
                        <a:t>th</a:t>
                      </a:r>
                      <a:r>
                        <a:rPr lang="en-US" sz="1600" dirty="0" smtClean="0"/>
                        <a:t> Percentile]</a:t>
                      </a:r>
                    </a:p>
                    <a:p>
                      <a:pPr algn="ctr"/>
                      <a:r>
                        <a:rPr lang="en-US" sz="1600" dirty="0" smtClean="0"/>
                        <a:t>or</a:t>
                      </a:r>
                    </a:p>
                    <a:p>
                      <a:pPr algn="ctr"/>
                      <a:r>
                        <a:rPr lang="en-US" sz="1600" dirty="0" smtClean="0"/>
                        <a:t>IB or AICE Diploma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 + maintain credit hours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257555"/>
                  </a:ext>
                </a:extLst>
              </a:tr>
              <a:tr h="10104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Florida Medallion Scholarship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3.00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25/1210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2.75 + maintain credit hours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8034309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332325" y="996592"/>
            <a:ext cx="8476175" cy="229113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91440" tIns="45720" rIns="91440" bIns="45720" numCol="1" rtlCol="0">
            <a:normAutofit fontScale="925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Florida Bright Futures- State Tuition Scholarship program for FL state colleges/universities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Academic Scholarship- 100% tuition up to 4 years* + $300 semester expenditure stipend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</a:rPr>
              <a:t>Medallion Scholarship- 75% tuition up to 4 years*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4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873635"/>
            <a:ext cx="8042276" cy="2414426"/>
          </a:xfrm>
        </p:spPr>
        <p:txBody>
          <a:bodyPr/>
          <a:lstStyle/>
          <a:p>
            <a:r>
              <a:rPr lang="en-US" sz="5400" dirty="0" smtClean="0">
                <a:solidFill>
                  <a:srgbClr val="FF0000"/>
                </a:solidFill>
              </a:rPr>
              <a:t>College Credit vs College Preparation?</a:t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r>
              <a:rPr lang="en-US" sz="5400" dirty="0" smtClean="0">
                <a:solidFill>
                  <a:srgbClr val="FF0000"/>
                </a:solidFill>
              </a:rPr>
              <a:t>Academic Achievement vs. Whole Student Development as Lifelong Learners?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57169"/>
            <a:ext cx="8042276" cy="630130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Who and what is the IB?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9" y="1071563"/>
            <a:ext cx="5014912" cy="5414962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2000" u="sng" dirty="0" smtClean="0">
                <a:solidFill>
                  <a:srgbClr val="FF0000"/>
                </a:solidFill>
              </a:rPr>
              <a:t>Who is the IB?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</a:rPr>
              <a:t>The IB, or the International Baccalaureate Organization, aims </a:t>
            </a:r>
            <a:r>
              <a:rPr lang="en-GB" sz="2000" dirty="0">
                <a:solidFill>
                  <a:srgbClr val="002060"/>
                </a:solidFill>
              </a:rPr>
              <a:t>to develop inquiring, knowledgeable and caring young people who help to create a better and more peaceful world through intercultural understanding and respect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2000" dirty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u="sng" dirty="0" smtClean="0">
                <a:solidFill>
                  <a:srgbClr val="FF0000"/>
                </a:solidFill>
              </a:rPr>
              <a:t>What does the IB do?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</a:rPr>
              <a:t>The IB develops a challenging secondary programme/course of study of </a:t>
            </a:r>
            <a:r>
              <a:rPr lang="en-GB" sz="2000" dirty="0">
                <a:solidFill>
                  <a:srgbClr val="002060"/>
                </a:solidFill>
              </a:rPr>
              <a:t>international education and rigorous assessment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u="sng" dirty="0" smtClean="0">
                <a:solidFill>
                  <a:srgbClr val="FF0000"/>
                </a:solidFill>
              </a:rPr>
              <a:t>What is the goal of the IB?</a:t>
            </a:r>
            <a:endParaRPr lang="en-GB" sz="2000" u="sng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002060"/>
                </a:solidFill>
              </a:rPr>
              <a:t>To encourage </a:t>
            </a:r>
            <a:r>
              <a:rPr lang="en-GB" sz="2000" dirty="0">
                <a:solidFill>
                  <a:srgbClr val="002060"/>
                </a:solidFill>
              </a:rPr>
              <a:t>students across the world to become active, compassionate </a:t>
            </a:r>
            <a:r>
              <a:rPr lang="en-GB" sz="2000" dirty="0" smtClean="0">
                <a:solidFill>
                  <a:srgbClr val="002060"/>
                </a:solidFill>
              </a:rPr>
              <a:t>and lifelong </a:t>
            </a:r>
            <a:r>
              <a:rPr lang="en-GB" sz="2000" dirty="0">
                <a:solidFill>
                  <a:srgbClr val="002060"/>
                </a:solidFill>
              </a:rPr>
              <a:t>learners who understand that other people, with their differences, can also be </a:t>
            </a:r>
            <a:r>
              <a:rPr lang="en-GB" sz="2000" dirty="0" smtClean="0">
                <a:solidFill>
                  <a:srgbClr val="002060"/>
                </a:solidFill>
              </a:rPr>
              <a:t>right- “International Mindedness”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7410" name="Picture 2" descr="http://www.therabreath.com/images/brafton/lg/iStock_000003354516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1981" y="3245647"/>
            <a:ext cx="3121026" cy="33147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Callout 5"/>
          <p:cNvSpPr/>
          <p:nvPr/>
        </p:nvSpPr>
        <p:spPr>
          <a:xfrm>
            <a:off x="5372101" y="887299"/>
            <a:ext cx="3390906" cy="2272620"/>
          </a:xfrm>
          <a:prstGeom prst="wedgeEllipseCallout">
            <a:avLst>
              <a:gd name="adj1" fmla="val -8483"/>
              <a:gd name="adj2" fmla="val 58099"/>
            </a:avLst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smtClean="0">
                <a:solidFill>
                  <a:srgbClr val="FF0000"/>
                </a:solidFill>
              </a:rPr>
              <a:t>The IB is…</a:t>
            </a:r>
          </a:p>
          <a:p>
            <a:pPr algn="ctr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 A 2 year academic program</a:t>
            </a:r>
          </a:p>
          <a:p>
            <a:pPr algn="ctr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 An educational philosophy</a:t>
            </a:r>
          </a:p>
          <a:p>
            <a:pPr algn="ctr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 A way of thinking/acting</a:t>
            </a:r>
          </a:p>
          <a:p>
            <a:pPr algn="ctr">
              <a:buFontTx/>
              <a:buChar char="-"/>
            </a:pPr>
            <a:r>
              <a:rPr lang="en-US" sz="1600" dirty="0" smtClean="0">
                <a:solidFill>
                  <a:srgbClr val="002060"/>
                </a:solidFill>
              </a:rPr>
              <a:t> A greater sense of community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584287"/>
            <a:ext cx="8042276" cy="858744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The IB Student “Profile”</a:t>
            </a:r>
            <a:br>
              <a:rPr lang="en-US" u="sng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- Student Attributes and development of Lifelong Learners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8370" name="Picture 2" descr="Pin on I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75" y="1356534"/>
            <a:ext cx="6264876" cy="55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4366</TotalTime>
  <Words>3230</Words>
  <Application>Microsoft Office PowerPoint</Application>
  <PresentationFormat>On-screen Show (4:3)</PresentationFormat>
  <Paragraphs>658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Arial Black</vt:lpstr>
      <vt:lpstr>Calibri</vt:lpstr>
      <vt:lpstr>News Gothic MT</vt:lpstr>
      <vt:lpstr>Times New Roman</vt:lpstr>
      <vt:lpstr>Wingdings</vt:lpstr>
      <vt:lpstr>Wingdings 2</vt:lpstr>
      <vt:lpstr>Breeze</vt:lpstr>
      <vt:lpstr>Worksheet</vt:lpstr>
      <vt:lpstr>Mr. John Imhof- IB Coordinator 797-7010 ext.239 imhof_ j@hcsb.k12.fl.us</vt:lpstr>
      <vt:lpstr>Student Learning Opportunities in Hernando County </vt:lpstr>
      <vt:lpstr>College Admissions Factors</vt:lpstr>
      <vt:lpstr>University Admissions- You be the Judge?</vt:lpstr>
      <vt:lpstr>University Admissions Standards</vt:lpstr>
      <vt:lpstr>Understanding Bright Futures</vt:lpstr>
      <vt:lpstr>College Credit vs College Preparation?  Academic Achievement vs. Whole Student Development as Lifelong Learners?</vt:lpstr>
      <vt:lpstr>Who and what is the IB?</vt:lpstr>
      <vt:lpstr>The IB Student “Profile” - Student Attributes and development of Lifelong Learners</vt:lpstr>
      <vt:lpstr>International-mindedness </vt:lpstr>
      <vt:lpstr>Is the IB Program for my child?</vt:lpstr>
      <vt:lpstr>Satellite Busing</vt:lpstr>
      <vt:lpstr>The IB Programme at SHS</vt:lpstr>
      <vt:lpstr>PowerPoint Presentation</vt:lpstr>
      <vt:lpstr>Students who scored a 2 or higher on an AP Exam were more likely than other students to earn a bachelor’s degree within 4 years</vt:lpstr>
      <vt:lpstr>What does the IB High School experience look like?</vt:lpstr>
      <vt:lpstr>PowerPoint Presentation</vt:lpstr>
      <vt:lpstr>IB Diploma Programme Curriculum</vt:lpstr>
      <vt:lpstr>PowerPoint Presentation</vt:lpstr>
      <vt:lpstr>PowerPoint Presentation</vt:lpstr>
      <vt:lpstr>The IB Diploma </vt:lpstr>
      <vt:lpstr>IB Performance Data (2012-2020)</vt:lpstr>
      <vt:lpstr>IB Facts</vt:lpstr>
      <vt:lpstr>IB students more prepared for college</vt:lpstr>
      <vt:lpstr>PowerPoint Presentation</vt:lpstr>
      <vt:lpstr>PowerPoint Presentation</vt:lpstr>
      <vt:lpstr>What’s the next step?</vt:lpstr>
      <vt:lpstr>General Q &amp; A</vt:lpstr>
    </vt:vector>
  </TitlesOfParts>
  <Company>F.W. Springstead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Clifford Wagner</dc:creator>
  <cp:lastModifiedBy>John Imhof</cp:lastModifiedBy>
  <cp:revision>234</cp:revision>
  <cp:lastPrinted>2020-09-17T12:00:14Z</cp:lastPrinted>
  <dcterms:created xsi:type="dcterms:W3CDTF">2011-05-31T12:22:09Z</dcterms:created>
  <dcterms:modified xsi:type="dcterms:W3CDTF">2020-09-17T12:00:19Z</dcterms:modified>
</cp:coreProperties>
</file>