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5" r:id="rId3"/>
    <p:sldId id="313" r:id="rId4"/>
    <p:sldId id="307" r:id="rId5"/>
    <p:sldId id="305" r:id="rId6"/>
    <p:sldId id="310" r:id="rId7"/>
    <p:sldId id="309" r:id="rId8"/>
    <p:sldId id="312" r:id="rId9"/>
    <p:sldId id="278" r:id="rId10"/>
    <p:sldId id="273" r:id="rId11"/>
    <p:sldId id="258" r:id="rId12"/>
    <p:sldId id="274" r:id="rId13"/>
    <p:sldId id="287" r:id="rId14"/>
    <p:sldId id="276" r:id="rId15"/>
    <p:sldId id="286" r:id="rId16"/>
    <p:sldId id="306" r:id="rId17"/>
    <p:sldId id="301" r:id="rId18"/>
    <p:sldId id="294" r:id="rId19"/>
    <p:sldId id="261" r:id="rId20"/>
    <p:sldId id="275" r:id="rId21"/>
    <p:sldId id="295" r:id="rId22"/>
    <p:sldId id="304" r:id="rId23"/>
    <p:sldId id="289" r:id="rId24"/>
    <p:sldId id="29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375" autoAdjust="0"/>
  </p:normalViewPr>
  <p:slideViewPr>
    <p:cSldViewPr snapToGrid="0" snapToObjects="1">
      <p:cViewPr varScale="1">
        <p:scale>
          <a:sx n="78" d="100"/>
          <a:sy n="78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29111986001758E-2"/>
          <c:y val="1.3093215824737036E-2"/>
          <c:w val="0.79996482399776059"/>
          <c:h val="0.9259862789060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IB Exam Pass 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76</c:v>
                </c:pt>
                <c:pt idx="1">
                  <c:v>81</c:v>
                </c:pt>
                <c:pt idx="2">
                  <c:v>79</c:v>
                </c:pt>
                <c:pt idx="3">
                  <c:v>84</c:v>
                </c:pt>
                <c:pt idx="4">
                  <c:v>85</c:v>
                </c:pt>
                <c:pt idx="5">
                  <c:v>86</c:v>
                </c:pt>
                <c:pt idx="6">
                  <c:v>91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3-4666-B52D-390EB8A6AE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IB Diploma %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58</c:v>
                </c:pt>
                <c:pt idx="1">
                  <c:v>80</c:v>
                </c:pt>
                <c:pt idx="2">
                  <c:v>83</c:v>
                </c:pt>
                <c:pt idx="3">
                  <c:v>77</c:v>
                </c:pt>
                <c:pt idx="4">
                  <c:v>90</c:v>
                </c:pt>
                <c:pt idx="5">
                  <c:v>89</c:v>
                </c:pt>
                <c:pt idx="6">
                  <c:v>88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3-4666-B52D-390EB8A6A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81760"/>
        <c:axId val="65840256"/>
      </c:barChart>
      <c:catAx>
        <c:axId val="845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5840256"/>
        <c:crosses val="autoZero"/>
        <c:auto val="1"/>
        <c:lblAlgn val="ctr"/>
        <c:lblOffset val="100"/>
        <c:noMultiLvlLbl val="0"/>
      </c:catAx>
      <c:valAx>
        <c:axId val="6584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458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5657261592302"/>
          <c:y val="0.31740491224184891"/>
          <c:w val="0.16004538495188098"/>
          <c:h val="0.2863532153381937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2CF986-0F69-4D1C-A386-7571F35A4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20BA73-7474-1E46-8FC8-5BC028FE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100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8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6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03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0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2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0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2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9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5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A0E-901C-4AB9-BEAA-86315287786B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147-516E-47C5-9D5A-5E48ED92AD71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C4E3-FCCF-4EB2-A6F5-9DDB4AD84B70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D9DC-35D0-489A-BE4E-268165367F33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162B-08A2-4E4A-B101-5741E0ABC222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ED0-71D5-4520-ADD3-722EF62D453E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B755-73E5-48C9-B9DA-53D1B12E2639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19A-863A-4701-94EC-D6D61B9585A7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EEDC-1A38-4590-B695-B463380F05CD}" type="datetime1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1477-64CA-46B1-A191-5BFC35DE10DD}" type="datetime1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6842-5131-40E5-9774-E491BD5EA1DD}" type="datetime1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3916-54D5-4ABE-B4F6-6346EA5C48D9}" type="datetime1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25010C-B1CE-4D58-977D-1725AC20D1AE}" type="datetime1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4914907"/>
            <a:ext cx="6498158" cy="143996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Mr. John </a:t>
            </a:r>
            <a:r>
              <a:rPr lang="en-US" sz="2800" dirty="0" err="1" smtClean="0">
                <a:solidFill>
                  <a:srgbClr val="FF0000"/>
                </a:solidFill>
              </a:rPr>
              <a:t>Imhof</a:t>
            </a:r>
            <a:r>
              <a:rPr lang="en-US" sz="2800" dirty="0" smtClean="0">
                <a:solidFill>
                  <a:srgbClr val="FF0000"/>
                </a:solidFill>
              </a:rPr>
              <a:t>- IB Coordinator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797-7010 ext.239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imhof</a:t>
            </a:r>
            <a:r>
              <a:rPr lang="en-US" sz="2800" dirty="0" smtClean="0">
                <a:solidFill>
                  <a:srgbClr val="FF0000"/>
                </a:solidFill>
              </a:rPr>
              <a:t>_ j@hcsb.k12.fl.us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16444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F.W. </a:t>
            </a:r>
            <a:r>
              <a:rPr lang="en-US" sz="4800" b="1" dirty="0" err="1" smtClean="0">
                <a:solidFill>
                  <a:srgbClr val="FF0000"/>
                </a:solidFill>
              </a:rPr>
              <a:t>Springstead</a:t>
            </a:r>
            <a:r>
              <a:rPr lang="en-US" sz="4800" b="1" dirty="0" smtClean="0">
                <a:solidFill>
                  <a:srgbClr val="FF0000"/>
                </a:solidFill>
              </a:rPr>
              <a:t> High School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07" y="1433473"/>
            <a:ext cx="2057276" cy="169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88" y="1304818"/>
            <a:ext cx="2143125" cy="19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8582"/>
            <a:ext cx="8042276" cy="73015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Satellite Busing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30401"/>
            <a:ext cx="8042276" cy="37132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Parents must submit </a:t>
            </a:r>
            <a:r>
              <a:rPr lang="en-US" sz="1800" b="1" u="sng" dirty="0" smtClean="0">
                <a:solidFill>
                  <a:srgbClr val="002060"/>
                </a:solidFill>
              </a:rPr>
              <a:t>transportation application </a:t>
            </a:r>
            <a:r>
              <a:rPr lang="en-US" sz="1800" b="1" dirty="0" smtClean="0">
                <a:solidFill>
                  <a:srgbClr val="002060"/>
                </a:solidFill>
              </a:rPr>
              <a:t>and call prior to school year to secure spot</a:t>
            </a:r>
            <a:r>
              <a:rPr lang="en-US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Once the student has been approved and assigned a bus &amp; stop location, Denise Clark will notify the parent.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The current out of zone transportation offers for 2021-2022 are: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St. Andrews &amp; Heather Golf Club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MLK &amp; School St (This is the Cross Busing Stop)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Hernando Oaks (Grand Entrada &amp; Round About)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Century </a:t>
            </a:r>
            <a:r>
              <a:rPr lang="en-US" sz="1800" dirty="0" err="1" smtClean="0">
                <a:solidFill>
                  <a:srgbClr val="002060"/>
                </a:solidFill>
              </a:rPr>
              <a:t>Dr</a:t>
            </a:r>
            <a:r>
              <a:rPr lang="en-US" sz="1800" dirty="0" smtClean="0">
                <a:solidFill>
                  <a:srgbClr val="002060"/>
                </a:solidFill>
              </a:rPr>
              <a:t> &amp; Keyes Ave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Coronado </a:t>
            </a:r>
            <a:r>
              <a:rPr lang="en-US" sz="1800" dirty="0" err="1" smtClean="0">
                <a:solidFill>
                  <a:srgbClr val="002060"/>
                </a:solidFill>
              </a:rPr>
              <a:t>Dr</a:t>
            </a:r>
            <a:r>
              <a:rPr lang="en-US" sz="1800" dirty="0" smtClean="0">
                <a:solidFill>
                  <a:srgbClr val="002060"/>
                </a:solidFill>
              </a:rPr>
              <a:t> &amp; Dumont Ave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Chippendale St &amp; Ring Rd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Trillium Blvd &amp; Pool Entrance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59394" name="Picture 2" descr="https://www.beaverton.k12.or.us/depts/trans/PublishingImages/school-bus-driver-clipart-school-bus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78" y="958739"/>
            <a:ext cx="5080000" cy="19002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7169"/>
            <a:ext cx="8042276" cy="63013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Who and what is the IB?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9" y="1071563"/>
            <a:ext cx="5014912" cy="541496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Who is the IB?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The IB, or the International Baccalaureate Organization, aims </a:t>
            </a:r>
            <a:r>
              <a:rPr lang="en-GB" sz="2000" dirty="0">
                <a:solidFill>
                  <a:srgbClr val="002060"/>
                </a:solidFill>
              </a:rPr>
              <a:t>to develop inquiring, knowledgeable and caring young people who help to create a better and more peaceful world through intercultural understanding and respect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What does the IB do?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The IB develops a challenging secondary programme/course of study of </a:t>
            </a:r>
            <a:r>
              <a:rPr lang="en-GB" sz="2000" dirty="0">
                <a:solidFill>
                  <a:srgbClr val="002060"/>
                </a:solidFill>
              </a:rPr>
              <a:t>international education and rigorous assessment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What is the goal of the IB?</a:t>
            </a:r>
            <a:endParaRPr lang="en-GB" sz="2000" u="sng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To encourage </a:t>
            </a:r>
            <a:r>
              <a:rPr lang="en-GB" sz="2000" dirty="0">
                <a:solidFill>
                  <a:srgbClr val="002060"/>
                </a:solidFill>
              </a:rPr>
              <a:t>students across the world to become active, compassionate </a:t>
            </a:r>
            <a:r>
              <a:rPr lang="en-GB" sz="2000" dirty="0" smtClean="0">
                <a:solidFill>
                  <a:srgbClr val="002060"/>
                </a:solidFill>
              </a:rPr>
              <a:t>and lifelong </a:t>
            </a:r>
            <a:r>
              <a:rPr lang="en-GB" sz="2000" dirty="0">
                <a:solidFill>
                  <a:srgbClr val="002060"/>
                </a:solidFill>
              </a:rPr>
              <a:t>learners who understand that other people, with their differences, can also be </a:t>
            </a:r>
            <a:r>
              <a:rPr lang="en-GB" sz="2000" dirty="0" smtClean="0">
                <a:solidFill>
                  <a:srgbClr val="002060"/>
                </a:solidFill>
              </a:rPr>
              <a:t>right- “International Mindedness”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www.therabreath.com/images/brafton/lg/iStock_000003354516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81" y="3245647"/>
            <a:ext cx="3121026" cy="3314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Callout 5"/>
          <p:cNvSpPr/>
          <p:nvPr/>
        </p:nvSpPr>
        <p:spPr>
          <a:xfrm>
            <a:off x="5372101" y="887299"/>
            <a:ext cx="3390906" cy="2272620"/>
          </a:xfrm>
          <a:prstGeom prst="wedgeEllipseCallout">
            <a:avLst>
              <a:gd name="adj1" fmla="val -8483"/>
              <a:gd name="adj2" fmla="val 58099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</a:rPr>
              <a:t>The IB is…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 2 year academic program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An educational philosophy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 way of thinking/acting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 greater sense of community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4286"/>
            <a:ext cx="8042276" cy="170171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 IB Student “Profile”</a:t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(Student </a:t>
            </a:r>
            <a:r>
              <a:rPr lang="en-US" sz="2400" dirty="0" smtClean="0">
                <a:solidFill>
                  <a:srgbClr val="FF0000"/>
                </a:solidFill>
              </a:rPr>
              <a:t>Attributes and development of Lifelong </a:t>
            </a:r>
            <a:r>
              <a:rPr lang="en-US" sz="2400" dirty="0" smtClean="0">
                <a:solidFill>
                  <a:srgbClr val="FF0000"/>
                </a:solidFill>
              </a:rPr>
              <a:t>Learners)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“</a:t>
            </a:r>
            <a:r>
              <a:rPr lang="en-US" sz="3600" b="1" i="1" dirty="0" smtClean="0">
                <a:solidFill>
                  <a:srgbClr val="002060"/>
                </a:solidFill>
              </a:rPr>
              <a:t>Developing the student learner profile is the goal, not the standard</a:t>
            </a:r>
            <a:r>
              <a:rPr lang="en-US" sz="3600" b="1" dirty="0" smtClean="0">
                <a:solidFill>
                  <a:srgbClr val="002060"/>
                </a:solidFill>
              </a:rPr>
              <a:t>”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58370" name="Picture 2" descr="Pin on I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03" y="2187146"/>
            <a:ext cx="5593020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20632"/>
            <a:ext cx="8042276" cy="730157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What does the IB High School experience look like?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18" y="1715329"/>
            <a:ext cx="4058257" cy="23848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Pre-IB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Grades 9 &amp; 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Students </a:t>
            </a:r>
            <a:r>
              <a:rPr lang="en-US" sz="2000" dirty="0" smtClean="0">
                <a:solidFill>
                  <a:srgbClr val="002060"/>
                </a:solidFill>
              </a:rPr>
              <a:t>labeled as “</a:t>
            </a:r>
            <a:r>
              <a:rPr lang="en-US" sz="2000" dirty="0" smtClean="0">
                <a:solidFill>
                  <a:srgbClr val="002060"/>
                </a:solidFill>
              </a:rPr>
              <a:t>pre-IB”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Blended </a:t>
            </a:r>
            <a:r>
              <a:rPr lang="en-US" sz="2000" dirty="0" smtClean="0">
                <a:solidFill>
                  <a:srgbClr val="002060"/>
                </a:solidFill>
              </a:rPr>
              <a:t>classes- regular, Honors and Advanced </a:t>
            </a:r>
            <a:r>
              <a:rPr lang="en-US" sz="2000" dirty="0" smtClean="0">
                <a:solidFill>
                  <a:srgbClr val="002060"/>
                </a:solidFill>
              </a:rPr>
              <a:t>Placement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422" y="4100183"/>
            <a:ext cx="8723870" cy="192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ALL 4 Years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Traditional high school experience with a rigorous academic schedule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All 4 years- </a:t>
            </a:r>
            <a:r>
              <a:rPr lang="en-US" sz="2000" u="sng" dirty="0" smtClean="0">
                <a:solidFill>
                  <a:srgbClr val="002060"/>
                </a:solidFill>
              </a:rPr>
              <a:t>student involvement</a:t>
            </a:r>
            <a:r>
              <a:rPr lang="en-US" sz="2000" dirty="0" smtClean="0">
                <a:solidFill>
                  <a:srgbClr val="002060"/>
                </a:solidFill>
              </a:rPr>
              <a:t> in athletics, band, clubs, theatre, etc…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All 4 years- elements of the IB Learner Profile and the concept of International-</a:t>
            </a:r>
            <a:r>
              <a:rPr lang="en-US" sz="2000" dirty="0" err="1" smtClean="0">
                <a:solidFill>
                  <a:srgbClr val="002060"/>
                </a:solidFill>
              </a:rPr>
              <a:t>mindendess</a:t>
            </a:r>
            <a:r>
              <a:rPr lang="en-US" sz="2000" dirty="0" smtClean="0">
                <a:solidFill>
                  <a:srgbClr val="002060"/>
                </a:solidFill>
              </a:rPr>
              <a:t> are imbedded into instruction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5059" y="1715329"/>
            <a:ext cx="3842952" cy="2384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IB Diploma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Grades 11 &amp; 12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tudents begin IB Diploma Program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Advanced Placement &amp; IB Classes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41" y="185721"/>
            <a:ext cx="8277226" cy="928688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The IB </a:t>
            </a:r>
            <a:r>
              <a:rPr lang="en-US" sz="4400" u="sng" dirty="0" err="1" smtClean="0">
                <a:solidFill>
                  <a:srgbClr val="FF0000"/>
                </a:solidFill>
              </a:rPr>
              <a:t>Programme</a:t>
            </a:r>
            <a:r>
              <a:rPr lang="en-US" sz="4400" u="sng" dirty="0" smtClean="0">
                <a:solidFill>
                  <a:srgbClr val="FF0000"/>
                </a:solidFill>
              </a:rPr>
              <a:t> at SHS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2557433" y="1980343"/>
            <a:ext cx="771552" cy="94297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822" name="Picture 6" descr="https://i.ytimg.com/i/ViAcUsxrffb-dH50U5VHqw/mq1.jpg?v=519286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33" y="1284131"/>
            <a:ext cx="2286000" cy="22860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8404" y="3789252"/>
            <a:ext cx="8803174" cy="26590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SHS sees the IB Program as a </a:t>
            </a:r>
            <a:r>
              <a:rPr lang="en-US" sz="2000" b="1" u="sng" dirty="0" smtClean="0">
                <a:solidFill>
                  <a:srgbClr val="002060"/>
                </a:solidFill>
              </a:rPr>
              <a:t>skill-building program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that focuses on   </a:t>
            </a:r>
            <a:r>
              <a:rPr lang="en-US" sz="2000" b="1" u="sng" dirty="0" smtClean="0">
                <a:solidFill>
                  <a:srgbClr val="002060"/>
                </a:solidFill>
              </a:rPr>
              <a:t>college readiness</a:t>
            </a:r>
            <a:r>
              <a:rPr lang="en-US" sz="2000" dirty="0" smtClean="0">
                <a:solidFill>
                  <a:srgbClr val="002060"/>
                </a:solidFill>
              </a:rPr>
              <a:t> as well as a program that forges </a:t>
            </a:r>
            <a:r>
              <a:rPr lang="en-US" sz="2000" b="1" u="sng" dirty="0" smtClean="0">
                <a:solidFill>
                  <a:srgbClr val="002060"/>
                </a:solidFill>
              </a:rPr>
              <a:t>well rounded students &amp; lifelong learners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Bedrock of Program = combination of AP and IB classes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Students </a:t>
            </a:r>
            <a:r>
              <a:rPr lang="en-US" dirty="0">
                <a:solidFill>
                  <a:srgbClr val="002060"/>
                </a:solidFill>
              </a:rPr>
              <a:t>will sit for 5+ AP exams and 6+ IB exams</a:t>
            </a:r>
          </a:p>
          <a:p>
            <a:pPr marL="622300" lvl="1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</a:rPr>
              <a:t>Florida Exam Credit Equivalency Policy</a:t>
            </a:r>
            <a:r>
              <a:rPr lang="en-US" dirty="0">
                <a:solidFill>
                  <a:srgbClr val="002060"/>
                </a:solidFill>
              </a:rPr>
              <a:t>: Qualifying scores on AP &amp; IB exams translate to college credit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Yes- it is more rigorous than a “traditional” education and colleges and universities acknowledge that</a:t>
            </a:r>
            <a:r>
              <a:rPr lang="en-US" dirty="0" smtClean="0">
                <a:solidFill>
                  <a:srgbClr val="002060"/>
                </a:solidFill>
              </a:rPr>
              <a:t>!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Students work towards earning the </a:t>
            </a:r>
            <a:r>
              <a:rPr lang="en-US" sz="2000" b="1" dirty="0" smtClean="0">
                <a:solidFill>
                  <a:srgbClr val="002060"/>
                </a:solidFill>
              </a:rPr>
              <a:t>IB Diploma*</a:t>
            </a:r>
            <a:r>
              <a:rPr lang="en-US" sz="2000" dirty="0" smtClean="0">
                <a:solidFill>
                  <a:srgbClr val="002060"/>
                </a:solidFill>
              </a:rPr>
              <a:t>- satisfies FL and HCSB graduation requirements 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12" y="1297611"/>
            <a:ext cx="2143125" cy="1932243"/>
          </a:xfrm>
          <a:prstGeom prst="rect">
            <a:avLst/>
          </a:prstGeom>
        </p:spPr>
      </p:pic>
      <p:pic>
        <p:nvPicPr>
          <p:cNvPr id="59394" name="Picture 2" descr="Image result for equal sig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72" y="1879475"/>
            <a:ext cx="897341" cy="1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4" y="1508494"/>
            <a:ext cx="1735028" cy="172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4956" y="1457325"/>
            <a:ext cx="3879850" cy="458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5321" y="143835"/>
            <a:ext cx="8377238" cy="7301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rgbClr val="FF0000"/>
                </a:solidFill>
              </a:rPr>
              <a:t>The AP </a:t>
            </a:r>
            <a:r>
              <a:rPr lang="en-US" sz="3600" u="sng" dirty="0" smtClean="0">
                <a:solidFill>
                  <a:srgbClr val="FF0000"/>
                </a:solidFill>
              </a:rPr>
              <a:t>program at SHS?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85410"/>
              </p:ext>
            </p:extLst>
          </p:nvPr>
        </p:nvGraphicFramePr>
        <p:xfrm>
          <a:off x="204887" y="982615"/>
          <a:ext cx="8637373" cy="382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343">
                  <a:extLst>
                    <a:ext uri="{9D8B030D-6E8A-4147-A177-3AD203B41FA5}">
                      <a16:colId xmlns:a16="http://schemas.microsoft.com/office/drawing/2014/main" val="880663316"/>
                    </a:ext>
                  </a:extLst>
                </a:gridCol>
                <a:gridCol w="1936878">
                  <a:extLst>
                    <a:ext uri="{9D8B030D-6E8A-4147-A177-3AD203B41FA5}">
                      <a16:colId xmlns:a16="http://schemas.microsoft.com/office/drawing/2014/main" val="2274402319"/>
                    </a:ext>
                  </a:extLst>
                </a:gridCol>
                <a:gridCol w="2136259">
                  <a:extLst>
                    <a:ext uri="{9D8B030D-6E8A-4147-A177-3AD203B41FA5}">
                      <a16:colId xmlns:a16="http://schemas.microsoft.com/office/drawing/2014/main" val="1988259711"/>
                    </a:ext>
                  </a:extLst>
                </a:gridCol>
                <a:gridCol w="2404893">
                  <a:extLst>
                    <a:ext uri="{9D8B030D-6E8A-4147-A177-3AD203B41FA5}">
                      <a16:colId xmlns:a16="http://schemas.microsoft.com/office/drawing/2014/main" val="3711810878"/>
                    </a:ext>
                  </a:extLst>
                </a:gridCol>
              </a:tblGrid>
              <a:tr h="9507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Total # of AP exams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Exam Pass 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% of test takers passing at least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 AP exam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15037"/>
                  </a:ext>
                </a:extLst>
              </a:tr>
              <a:tr h="5225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2017-2018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77%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60339"/>
                  </a:ext>
                </a:extLst>
              </a:tr>
              <a:tr h="5965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2018-2019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702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71%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71%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404251"/>
                  </a:ext>
                </a:extLst>
              </a:tr>
              <a:tr h="8482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2019-2020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59%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085927"/>
                  </a:ext>
                </a:extLst>
              </a:tr>
              <a:tr h="8482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2020-2021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963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51%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59</a:t>
                      </a:r>
                      <a:r>
                        <a:rPr lang="en-US" sz="2400" b="1" dirty="0" smtClean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41253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4956" y="5474043"/>
            <a:ext cx="8377237" cy="1189206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SHS offers </a:t>
            </a:r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AP classes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SHS administers </a:t>
            </a:r>
            <a:r>
              <a:rPr lang="en-US" sz="2800" b="1" dirty="0" smtClean="0">
                <a:solidFill>
                  <a:srgbClr val="FF0000"/>
                </a:solidFill>
              </a:rPr>
              <a:t>40+% </a:t>
            </a:r>
            <a:r>
              <a:rPr lang="en-US" sz="2800" dirty="0" smtClean="0">
                <a:solidFill>
                  <a:srgbClr val="002060"/>
                </a:solidFill>
              </a:rPr>
              <a:t>of </a:t>
            </a:r>
            <a:r>
              <a:rPr lang="en-US" sz="2800" dirty="0" smtClean="0">
                <a:solidFill>
                  <a:srgbClr val="002060"/>
                </a:solidFill>
              </a:rPr>
              <a:t>district AP exams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SHS students are responsible for </a:t>
            </a:r>
            <a:r>
              <a:rPr lang="en-US" sz="2800" b="1" dirty="0" smtClean="0">
                <a:solidFill>
                  <a:srgbClr val="FF0000"/>
                </a:solidFill>
              </a:rPr>
              <a:t>50+% </a:t>
            </a:r>
            <a:r>
              <a:rPr lang="en-US" sz="2800" dirty="0" smtClean="0">
                <a:solidFill>
                  <a:srgbClr val="002060"/>
                </a:solidFill>
              </a:rPr>
              <a:t>of the qualifying AP scores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0318"/>
              </p:ext>
            </p:extLst>
          </p:nvPr>
        </p:nvGraphicFramePr>
        <p:xfrm>
          <a:off x="197708" y="4769709"/>
          <a:ext cx="8637372" cy="6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343">
                  <a:extLst>
                    <a:ext uri="{9D8B030D-6E8A-4147-A177-3AD203B41FA5}">
                      <a16:colId xmlns:a16="http://schemas.microsoft.com/office/drawing/2014/main" val="2660900661"/>
                    </a:ext>
                  </a:extLst>
                </a:gridCol>
                <a:gridCol w="1955457">
                  <a:extLst>
                    <a:ext uri="{9D8B030D-6E8A-4147-A177-3AD203B41FA5}">
                      <a16:colId xmlns:a16="http://schemas.microsoft.com/office/drawing/2014/main" val="2924042634"/>
                    </a:ext>
                  </a:extLst>
                </a:gridCol>
                <a:gridCol w="2113006">
                  <a:extLst>
                    <a:ext uri="{9D8B030D-6E8A-4147-A177-3AD203B41FA5}">
                      <a16:colId xmlns:a16="http://schemas.microsoft.com/office/drawing/2014/main" val="4225231071"/>
                    </a:ext>
                  </a:extLst>
                </a:gridCol>
                <a:gridCol w="2409566">
                  <a:extLst>
                    <a:ext uri="{9D8B030D-6E8A-4147-A177-3AD203B41FA5}">
                      <a16:colId xmlns:a16="http://schemas.microsoft.com/office/drawing/2014/main" val="2980906955"/>
                    </a:ext>
                  </a:extLst>
                </a:gridCol>
              </a:tblGrid>
              <a:tr h="605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2021-2022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895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1644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2929"/>
            <a:ext cx="8042276" cy="1336956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Students who scored a 2 or higher on an AP Exam were more likely than other students to earn a bachelor’s degree within 4 years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074" y="2019885"/>
            <a:ext cx="7128678" cy="46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994"/>
            <a:ext cx="8042276" cy="585849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IB Performance Data (</a:t>
            </a:r>
            <a:r>
              <a:rPr lang="en-US" sz="3600" u="sng" dirty="0" smtClean="0">
                <a:solidFill>
                  <a:srgbClr val="FF0000"/>
                </a:solidFill>
              </a:rPr>
              <a:t>2015-2022)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16476930"/>
              </p:ext>
            </p:extLst>
          </p:nvPr>
        </p:nvGraphicFramePr>
        <p:xfrm>
          <a:off x="0" y="897584"/>
          <a:ext cx="9144000" cy="596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1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tedmundscollege.org/assets/ibdphexag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2884"/>
            <a:ext cx="8042276" cy="658719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IB Diploma Programme Curriculum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4" y="1200151"/>
            <a:ext cx="8568778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Students work towards earning the </a:t>
            </a:r>
            <a:r>
              <a:rPr lang="en-US" sz="2400" b="1" dirty="0" smtClean="0">
                <a:solidFill>
                  <a:srgbClr val="002060"/>
                </a:solidFill>
              </a:rPr>
              <a:t>IB Diploma </a:t>
            </a:r>
            <a:r>
              <a:rPr lang="en-US" sz="2400" dirty="0" smtClean="0">
                <a:solidFill>
                  <a:srgbClr val="002060"/>
                </a:solidFill>
              </a:rPr>
              <a:t>in the 11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and 12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grades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Students must earn 24/45 points*</a:t>
            </a:r>
          </a:p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Students must take 3 HL classes over 2 years</a:t>
            </a:r>
          </a:p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Students must take 3 SL classes over 1 or 2 years: </a:t>
            </a:r>
          </a:p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Completion of the IB core (grades 11-12):</a:t>
            </a: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Extended Essay (EE): </a:t>
            </a:r>
            <a:r>
              <a:rPr lang="en-US" sz="2400" dirty="0" smtClean="0">
                <a:solidFill>
                  <a:srgbClr val="002060"/>
                </a:solidFill>
              </a:rPr>
              <a:t>4000 word research paper</a:t>
            </a:r>
            <a:endParaRPr lang="en-US" sz="24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Theory </a:t>
            </a:r>
            <a:r>
              <a:rPr lang="en-US" sz="2400" b="1" dirty="0">
                <a:solidFill>
                  <a:srgbClr val="002060"/>
                </a:solidFill>
              </a:rPr>
              <a:t>of </a:t>
            </a:r>
            <a:r>
              <a:rPr lang="en-US" sz="2400" b="1" dirty="0" smtClean="0">
                <a:solidFill>
                  <a:srgbClr val="002060"/>
                </a:solidFill>
              </a:rPr>
              <a:t>Knowledge (</a:t>
            </a:r>
            <a:r>
              <a:rPr lang="en-US" sz="2400" b="1" dirty="0" err="1" smtClean="0">
                <a:solidFill>
                  <a:srgbClr val="002060"/>
                </a:solidFill>
              </a:rPr>
              <a:t>ToK</a:t>
            </a:r>
            <a:r>
              <a:rPr lang="en-US" sz="2400" b="1" dirty="0" smtClean="0">
                <a:solidFill>
                  <a:srgbClr val="002060"/>
                </a:solidFill>
              </a:rPr>
              <a:t>): </a:t>
            </a:r>
            <a:r>
              <a:rPr lang="en-US" sz="2400" dirty="0" smtClean="0">
                <a:solidFill>
                  <a:srgbClr val="002060"/>
                </a:solidFill>
              </a:rPr>
              <a:t>Class </a:t>
            </a:r>
            <a:r>
              <a:rPr lang="en-US" sz="2400" dirty="0" smtClean="0">
                <a:solidFill>
                  <a:srgbClr val="002060"/>
                </a:solidFill>
              </a:rPr>
              <a:t>Presentation and Reflective Essay</a:t>
            </a:r>
            <a:endParaRPr lang="en-US" sz="24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Creativity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ction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Service (CAS): </a:t>
            </a:r>
            <a:r>
              <a:rPr lang="en-US" sz="2400" dirty="0" smtClean="0">
                <a:solidFill>
                  <a:srgbClr val="002060"/>
                </a:solidFill>
              </a:rPr>
              <a:t>aligning 18+ months of continuous documentation to objectives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7" y="385438"/>
            <a:ext cx="8377238" cy="730157"/>
          </a:xfrm>
        </p:spPr>
        <p:txBody>
          <a:bodyPr/>
          <a:lstStyle/>
          <a:p>
            <a:pPr marL="349250" lvl="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en-US" sz="3600" u="sng" dirty="0">
                <a:solidFill>
                  <a:srgbClr val="FF0000"/>
                </a:solidFill>
              </a:rPr>
              <a:t>Student </a:t>
            </a:r>
            <a:r>
              <a:rPr lang="en-US" sz="3600" u="sng" dirty="0" smtClean="0">
                <a:solidFill>
                  <a:srgbClr val="FF0000"/>
                </a:solidFill>
              </a:rPr>
              <a:t>Learning Opportunities in </a:t>
            </a:r>
            <a:r>
              <a:rPr lang="en-US" sz="3600" u="sng" dirty="0">
                <a:solidFill>
                  <a:srgbClr val="FF0000"/>
                </a:solidFill>
              </a:rPr>
              <a:t>Hernando County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4954" y="1251518"/>
            <a:ext cx="8485203" cy="53717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zoned high school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take variety of Honors and Advanced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Placement Courses; traditional Bright Futures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lang="en-US" sz="2800" b="1" baseline="0" dirty="0" smtClean="0">
                <a:solidFill>
                  <a:srgbClr val="002060"/>
                </a:solidFill>
              </a:rPr>
              <a:t>NCTHS</a:t>
            </a:r>
            <a:r>
              <a:rPr lang="en-US" sz="2800" baseline="0" dirty="0" smtClean="0">
                <a:solidFill>
                  <a:srgbClr val="002060"/>
                </a:solidFill>
              </a:rPr>
              <a:t>-</a:t>
            </a:r>
            <a:r>
              <a:rPr lang="en-US" sz="2800" dirty="0" smtClean="0">
                <a:solidFill>
                  <a:srgbClr val="002060"/>
                </a:solidFill>
              </a:rPr>
              <a:t> Vocational Programs; DE &amp; AP Classes; traditional Bright Futures (Zone and Magnet)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AICE Program; AP &amp; AICE Classes; AICE Diploma = 100% Bright Futures (Magnet)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Enrollment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pass PERT test;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take DE on school or PHSC Campus, earn college credit (Zone Only- classes vary by site)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SHS</a:t>
            </a:r>
            <a:r>
              <a:rPr lang="en-US" sz="2800" dirty="0" smtClean="0">
                <a:solidFill>
                  <a:srgbClr val="002060"/>
                </a:solidFill>
              </a:rPr>
              <a:t>- International Baccalaureate- IB Diploma </a:t>
            </a:r>
            <a:r>
              <a:rPr lang="en-US" sz="2800" dirty="0" err="1" smtClean="0">
                <a:solidFill>
                  <a:srgbClr val="002060"/>
                </a:solidFill>
              </a:rPr>
              <a:t>Programme</a:t>
            </a:r>
            <a:r>
              <a:rPr lang="en-US" sz="2800" dirty="0" smtClean="0">
                <a:solidFill>
                  <a:srgbClr val="002060"/>
                </a:solidFill>
              </a:rPr>
              <a:t>; AP Capstone Program; AP and IB Classes; IB Diploma = 100% Bright Futures (Magnet)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114012"/>
              </p:ext>
            </p:extLst>
          </p:nvPr>
        </p:nvGraphicFramePr>
        <p:xfrm>
          <a:off x="-1" y="-2"/>
          <a:ext cx="914400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693">
                  <a:extLst>
                    <a:ext uri="{9D8B030D-6E8A-4147-A177-3AD203B41FA5}">
                      <a16:colId xmlns:a16="http://schemas.microsoft.com/office/drawing/2014/main" val="2354967539"/>
                    </a:ext>
                  </a:extLst>
                </a:gridCol>
                <a:gridCol w="1816443">
                  <a:extLst>
                    <a:ext uri="{9D8B030D-6E8A-4147-A177-3AD203B41FA5}">
                      <a16:colId xmlns:a16="http://schemas.microsoft.com/office/drawing/2014/main" val="1624757232"/>
                    </a:ext>
                  </a:extLst>
                </a:gridCol>
                <a:gridCol w="2137719">
                  <a:extLst>
                    <a:ext uri="{9D8B030D-6E8A-4147-A177-3AD203B41FA5}">
                      <a16:colId xmlns:a16="http://schemas.microsoft.com/office/drawing/2014/main" val="3349557061"/>
                    </a:ext>
                  </a:extLst>
                </a:gridCol>
                <a:gridCol w="2038865">
                  <a:extLst>
                    <a:ext uri="{9D8B030D-6E8A-4147-A177-3AD203B41FA5}">
                      <a16:colId xmlns:a16="http://schemas.microsoft.com/office/drawing/2014/main" val="3441999012"/>
                    </a:ext>
                  </a:extLst>
                </a:gridCol>
                <a:gridCol w="2434280">
                  <a:extLst>
                    <a:ext uri="{9D8B030D-6E8A-4147-A177-3AD203B41FA5}">
                      <a16:colId xmlns:a16="http://schemas.microsoft.com/office/drawing/2014/main" val="1162206898"/>
                    </a:ext>
                  </a:extLst>
                </a:gridCol>
              </a:tblGrid>
              <a:tr h="14456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800">
                          <a:effectLst/>
                        </a:rPr>
                        <a:t>Springstead High School IB Programme Course Progression Schedule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751919"/>
                  </a:ext>
                </a:extLst>
              </a:tr>
              <a:tr h="37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Group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10</a:t>
                      </a:r>
                      <a:r>
                        <a:rPr lang="en-US" sz="600" baseline="30000" dirty="0">
                          <a:effectLst/>
                        </a:rPr>
                        <a:t>th</a:t>
                      </a:r>
                      <a:r>
                        <a:rPr lang="en-US" sz="600" dirty="0">
                          <a:effectLst/>
                        </a:rPr>
                        <a:t> Grade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extLst>
                  <a:ext uri="{0D108BD9-81ED-4DB2-BD59-A6C34878D82A}">
                    <a16:rowId xmlns:a16="http://schemas.microsoft.com/office/drawing/2014/main" val="3140822135"/>
                  </a:ext>
                </a:extLst>
              </a:tr>
              <a:tr h="7022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Pre-AP Eng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(1001415)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Pre-AP </a:t>
                      </a:r>
                      <a:r>
                        <a:rPr lang="en-US" sz="600" dirty="0" err="1">
                          <a:effectLst/>
                        </a:rPr>
                        <a:t>Eng</a:t>
                      </a:r>
                      <a:r>
                        <a:rPr lang="en-US" sz="600" dirty="0">
                          <a:effectLst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(1001416)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English Lang &amp; Lit 1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(1005850)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English Lang &amp; Lit 3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(1005856- IB HL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extLst>
                  <a:ext uri="{0D108BD9-81ED-4DB2-BD59-A6C34878D82A}">
                    <a16:rowId xmlns:a16="http://schemas.microsoft.com/office/drawing/2014/main" val="1767539364"/>
                  </a:ext>
                </a:extLst>
              </a:tr>
              <a:tr h="719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Pre-AP </a:t>
                      </a:r>
                      <a:r>
                        <a:rPr lang="en-US" sz="600" dirty="0" err="1">
                          <a:effectLst/>
                        </a:rPr>
                        <a:t>Eng</a:t>
                      </a:r>
                      <a:r>
                        <a:rPr lang="en-US" sz="600" dirty="0">
                          <a:effectLst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(1001416)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 Eng Lang &amp; Comp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(1001420)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(AP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31774"/>
                  </a:ext>
                </a:extLst>
              </a:tr>
              <a:tr h="9277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SL or HL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Spanish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(0708350)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Spanish 3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(0708360)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 Span Lang or AP Span Lit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(0708400)        (0708410)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(AP Exam)         (AP Exam)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Spanish 4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(0708830)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Spanish 5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(0708840-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Spanish 6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(0708865- IB HL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extLst>
                  <a:ext uri="{0D108BD9-81ED-4DB2-BD59-A6C34878D82A}">
                    <a16:rowId xmlns:a16="http://schemas.microsoft.com/office/drawing/2014/main" val="2917144617"/>
                  </a:ext>
                </a:extLst>
              </a:tr>
              <a:tr h="732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Latin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(0706300)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Latin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(0706310)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Latin 4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(0706830)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Latin 5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(0706840-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Latin 6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(0706845- IB HL Exam)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extLst>
                  <a:ext uri="{0D108BD9-81ED-4DB2-BD59-A6C34878D82A}">
                    <a16:rowId xmlns:a16="http://schemas.microsoft.com/office/drawing/2014/main" val="4035619863"/>
                  </a:ext>
                </a:extLst>
              </a:tr>
              <a:tr h="1392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 or HL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 Human Geography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(2103400- AP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 World History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(2109420- AP Exam)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 U.S. History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(2100330-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Soc</a:t>
                      </a:r>
                      <a:r>
                        <a:rPr lang="en-US" sz="600" dirty="0">
                          <a:effectLst/>
                        </a:rPr>
                        <a:t> &amp; Cult </a:t>
                      </a:r>
                      <a:r>
                        <a:rPr lang="en-US" sz="600" dirty="0" err="1">
                          <a:effectLst/>
                        </a:rPr>
                        <a:t>Anthro</a:t>
                      </a:r>
                      <a:r>
                        <a:rPr lang="en-US" sz="600" dirty="0">
                          <a:effectLst/>
                        </a:rPr>
                        <a:t> 2 IB*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(2101810-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(2001375-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World Religions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(2105890- IB SL Exam)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Contemporary History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(2109805- IB HL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-----------------------------------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Soc</a:t>
                      </a:r>
                      <a:r>
                        <a:rPr lang="en-US" sz="600" dirty="0">
                          <a:effectLst/>
                        </a:rPr>
                        <a:t> &amp; Cult </a:t>
                      </a:r>
                      <a:r>
                        <a:rPr lang="en-US" sz="600" dirty="0" err="1">
                          <a:effectLst/>
                        </a:rPr>
                        <a:t>Anthro</a:t>
                      </a:r>
                      <a:r>
                        <a:rPr lang="en-US" sz="600" dirty="0">
                          <a:effectLst/>
                        </a:rPr>
                        <a:t> 2 IB*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(2101810-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(2001375-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World Religions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(2105890- IB SL Exam)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extLst>
                  <a:ext uri="{0D108BD9-81ED-4DB2-BD59-A6C34878D82A}">
                    <a16:rowId xmlns:a16="http://schemas.microsoft.com/office/drawing/2014/main" val="4092255843"/>
                  </a:ext>
                </a:extLst>
              </a:tr>
              <a:tr h="1864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 or HL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Biology 1 Honors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(2000320)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Chemistry 1 Honors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(2003350</a:t>
                      </a:r>
                      <a:r>
                        <a:rPr lang="en-US" sz="600" dirty="0" smtClean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1 Honors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(2003390)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 Biology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(2000340-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(2001375-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Sports &amp; Ex Science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(2001830-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Chemistry 2 IB*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(2003810-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Physics 2 IB*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(2003845- IB SL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Biology 3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(2000820- IB HL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-----------------------------------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(2001375-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Sports &amp; Ex Science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(2001830-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Chemistry 2 IB*</a:t>
                      </a:r>
                      <a:br>
                        <a:rPr lang="en-US" sz="600" dirty="0">
                          <a:effectLst/>
                        </a:rPr>
                      </a:br>
                      <a:r>
                        <a:rPr lang="en-US" sz="600" dirty="0">
                          <a:effectLst/>
                        </a:rPr>
                        <a:t>(2003810-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Physics 2 IB*</a:t>
                      </a:r>
                      <a:br>
                        <a:rPr lang="en-US" sz="600" dirty="0">
                          <a:effectLst/>
                        </a:rPr>
                      </a:br>
                      <a:r>
                        <a:rPr lang="en-US" sz="600" dirty="0">
                          <a:effectLst/>
                        </a:rPr>
                        <a:t>(2003845-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86" marR="31986" marT="0" marB="0" anchor="ctr"/>
                </a:tc>
                <a:extLst>
                  <a:ext uri="{0D108BD9-81ED-4DB2-BD59-A6C34878D82A}">
                    <a16:rowId xmlns:a16="http://schemas.microsoft.com/office/drawing/2014/main" val="260432784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01146"/>
              </p:ext>
            </p:extLst>
          </p:nvPr>
        </p:nvGraphicFramePr>
        <p:xfrm>
          <a:off x="0" y="0"/>
          <a:ext cx="9143999" cy="7031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62">
                  <a:extLst>
                    <a:ext uri="{9D8B030D-6E8A-4147-A177-3AD203B41FA5}">
                      <a16:colId xmlns:a16="http://schemas.microsoft.com/office/drawing/2014/main" val="3279212022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3397008767"/>
                    </a:ext>
                  </a:extLst>
                </a:gridCol>
                <a:gridCol w="2248929">
                  <a:extLst>
                    <a:ext uri="{9D8B030D-6E8A-4147-A177-3AD203B41FA5}">
                      <a16:colId xmlns:a16="http://schemas.microsoft.com/office/drawing/2014/main" val="1838252928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val="2115752115"/>
                    </a:ext>
                  </a:extLst>
                </a:gridCol>
                <a:gridCol w="580768">
                  <a:extLst>
                    <a:ext uri="{9D8B030D-6E8A-4147-A177-3AD203B41FA5}">
                      <a16:colId xmlns:a16="http://schemas.microsoft.com/office/drawing/2014/main" val="2983271861"/>
                    </a:ext>
                  </a:extLst>
                </a:gridCol>
                <a:gridCol w="2162431">
                  <a:extLst>
                    <a:ext uri="{9D8B030D-6E8A-4147-A177-3AD203B41FA5}">
                      <a16:colId xmlns:a16="http://schemas.microsoft.com/office/drawing/2014/main" val="702842778"/>
                    </a:ext>
                  </a:extLst>
                </a:gridCol>
              </a:tblGrid>
              <a:tr h="15931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Springstead High School IB Programme Course Progression Schedule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90767"/>
                  </a:ext>
                </a:extLst>
              </a:tr>
              <a:tr h="125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Group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Grade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extLst>
                  <a:ext uri="{0D108BD9-81ED-4DB2-BD59-A6C34878D82A}">
                    <a16:rowId xmlns:a16="http://schemas.microsoft.com/office/drawing/2014/main" val="3525583217"/>
                  </a:ext>
                </a:extLst>
              </a:tr>
              <a:tr h="11081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Math SL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Geometry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(1206320)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Algebra 2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(1200340)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Apps/Int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(1209300)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Anlys/Appr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(1201325)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IB Math: Apps/Int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(1209305-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Anlys/Appr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(1201330- IB SL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extLst>
                  <a:ext uri="{0D108BD9-81ED-4DB2-BD59-A6C34878D82A}">
                    <a16:rowId xmlns:a16="http://schemas.microsoft.com/office/drawing/2014/main" val="598196491"/>
                  </a:ext>
                </a:extLst>
              </a:tr>
              <a:tr h="876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Algebra 2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(1200340)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Apps/Int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(1209300)</a:t>
                      </a:r>
                      <a:r>
                        <a:rPr lang="en-US" sz="500">
                          <a:effectLst/>
                        </a:rPr>
                        <a:t> 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Anlys/Appr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(1201325)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Apps/Int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(1209305-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 Math: Anlys/Appr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 (1201330- IB SL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 Calculus AB*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(1202310-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 Statistics*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(1210320-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Study Hall or Elective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extLst>
                  <a:ext uri="{0D108BD9-81ED-4DB2-BD59-A6C34878D82A}">
                    <a16:rowId xmlns:a16="http://schemas.microsoft.com/office/drawing/2014/main" val="3266607908"/>
                  </a:ext>
                </a:extLst>
              </a:tr>
              <a:tr h="3558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Subject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Elective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 Micro/AP Macro Econ*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(2102360/2102370- AP Exams)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Economics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(2102820- IB SL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Elective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ATL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(1700810)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extLst>
                  <a:ext uri="{0D108BD9-81ED-4DB2-BD59-A6C34878D82A}">
                    <a16:rowId xmlns:a16="http://schemas.microsoft.com/office/drawing/2014/main" val="1520059398"/>
                  </a:ext>
                </a:extLst>
              </a:tr>
              <a:tr h="1581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 Environmental Science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(2001380-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 Psychology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(2107350-AP Exam)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AP Comp </a:t>
                      </a:r>
                      <a:r>
                        <a:rPr lang="en-US" sz="600" dirty="0" err="1">
                          <a:effectLst/>
                        </a:rPr>
                        <a:t>Govt</a:t>
                      </a:r>
                      <a:r>
                        <a:rPr lang="en-US" sz="600" dirty="0">
                          <a:effectLst/>
                        </a:rPr>
                        <a:t>/U.S. </a:t>
                      </a:r>
                      <a:r>
                        <a:rPr lang="en-US" sz="600" dirty="0" err="1">
                          <a:effectLst/>
                        </a:rPr>
                        <a:t>Govt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(2106430/2106420- AP Exams)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Chemistry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(2003810-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Social &amp; Cult Anthro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(210810-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Sports &amp; Exer Science 2 IB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(2001830-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Environ Systems 2 IB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(2001375-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World Religions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(2105890-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Physics 2 IB*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(2003845- IB SL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00679"/>
                  </a:ext>
                </a:extLst>
              </a:tr>
              <a:tr h="7618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</a:t>
                      </a:r>
                      <a:r>
                        <a:rPr lang="en-US" sz="600" baseline="30000" dirty="0">
                          <a:effectLst/>
                        </a:rPr>
                        <a:t>th</a:t>
                      </a:r>
                      <a:r>
                        <a:rPr lang="en-US" sz="600" dirty="0">
                          <a:effectLst/>
                        </a:rPr>
                        <a:t> Class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Pre-IB Inquiry Skills 1 (1700360)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Elective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Capstone- Seminar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(1700500- AP Exam)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Elective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Theory of Knowledge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(0900810)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extLst>
                  <a:ext uri="{0D108BD9-81ED-4DB2-BD59-A6C34878D82A}">
                    <a16:rowId xmlns:a16="http://schemas.microsoft.com/office/drawing/2014/main" val="2129826417"/>
                  </a:ext>
                </a:extLst>
              </a:tr>
              <a:tr h="30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ATL 1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(1700800)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Capstone- Research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(1700510- AP Exam)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40561"/>
                  </a:ext>
                </a:extLst>
              </a:tr>
              <a:tr h="1586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Electives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(6</a:t>
                      </a:r>
                      <a:r>
                        <a:rPr lang="en-US" sz="600" baseline="30000">
                          <a:effectLst/>
                        </a:rPr>
                        <a:t>th</a:t>
                      </a:r>
                      <a:r>
                        <a:rPr lang="en-US" sz="600">
                          <a:effectLst/>
                        </a:rPr>
                        <a:t> subjects or extra class)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N/A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Chemistry 2 IB* (Group 4 or 6</a:t>
                      </a:r>
                      <a:r>
                        <a:rPr lang="en-US" sz="600" baseline="30000" dirty="0">
                          <a:effectLst/>
                        </a:rPr>
                        <a:t>th </a:t>
                      </a:r>
                      <a:r>
                        <a:rPr lang="en-US" sz="6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(2003810-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Social &amp; Cult Anthropology 2 IB* (Group 3 or 6</a:t>
                      </a:r>
                      <a:r>
                        <a:rPr lang="en-US" sz="600" baseline="30000" dirty="0">
                          <a:effectLst/>
                        </a:rPr>
                        <a:t>th </a:t>
                      </a:r>
                      <a:r>
                        <a:rPr lang="en-US" sz="6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(210810-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Sports &amp; Exercise Science 2 IB (Group 4 or 6</a:t>
                      </a:r>
                      <a:r>
                        <a:rPr lang="en-US" sz="600" baseline="30000" dirty="0">
                          <a:effectLst/>
                        </a:rPr>
                        <a:t>th </a:t>
                      </a:r>
                      <a:r>
                        <a:rPr lang="en-US" sz="6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(2001830-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Environmental Systems 2 IB (Group, 3, 4 ,or 6</a:t>
                      </a:r>
                      <a:r>
                        <a:rPr lang="en-US" sz="600" baseline="30000" dirty="0">
                          <a:effectLst/>
                        </a:rPr>
                        <a:t>th </a:t>
                      </a:r>
                      <a:r>
                        <a:rPr lang="en-US" sz="6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(2001375-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World Religions 2 IB* (Group 3 or 6</a:t>
                      </a:r>
                      <a:r>
                        <a:rPr lang="en-US" sz="600" baseline="30000" dirty="0">
                          <a:effectLst/>
                        </a:rPr>
                        <a:t>th</a:t>
                      </a:r>
                      <a:r>
                        <a:rPr lang="en-US" sz="600" dirty="0">
                          <a:effectLst/>
                        </a:rPr>
                        <a:t> 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(2105890-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Physics 2 IB* (Group 4 or 6</a:t>
                      </a:r>
                      <a:r>
                        <a:rPr lang="en-US" sz="600" baseline="30000" dirty="0">
                          <a:effectLst/>
                        </a:rPr>
                        <a:t>th</a:t>
                      </a:r>
                      <a:r>
                        <a:rPr lang="en-US" sz="600" dirty="0">
                          <a:effectLst/>
                        </a:rPr>
                        <a:t> Subject)</a:t>
                      </a:r>
                      <a:br>
                        <a:rPr lang="en-US" sz="600" dirty="0">
                          <a:effectLst/>
                        </a:rPr>
                      </a:br>
                      <a:r>
                        <a:rPr lang="en-US" sz="600" dirty="0">
                          <a:effectLst/>
                        </a:rPr>
                        <a:t>(2003845-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0" marR="201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08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1918"/>
            <a:ext cx="8042276" cy="663696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The IB Diploma 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986319"/>
            <a:ext cx="5085707" cy="5486400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7200" b="1" u="sng" dirty="0" smtClean="0">
                <a:solidFill>
                  <a:srgbClr val="002060"/>
                </a:solidFill>
              </a:rPr>
              <a:t>IB Diploma Points Calculation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Group 1- English Lang &amp; Lit HL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2- Foreign Lang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SL/HL      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3: </a:t>
            </a:r>
            <a:r>
              <a:rPr lang="en-US" sz="7200" dirty="0" err="1" smtClean="0">
                <a:solidFill>
                  <a:srgbClr val="002060"/>
                </a:solidFill>
              </a:rPr>
              <a:t>Ind</a:t>
            </a:r>
            <a:r>
              <a:rPr lang="en-US" sz="7200" dirty="0" smtClean="0">
                <a:solidFill>
                  <a:srgbClr val="002060"/>
                </a:solidFill>
              </a:rPr>
              <a:t> &amp; Societies SL/HL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4: Science SL/HL	 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5: Mathematics SL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6</a:t>
            </a:r>
            <a:r>
              <a:rPr lang="en-US" sz="7200" baseline="30000" dirty="0" smtClean="0">
                <a:solidFill>
                  <a:srgbClr val="002060"/>
                </a:solidFill>
              </a:rPr>
              <a:t>th</a:t>
            </a:r>
            <a:r>
              <a:rPr lang="en-US" sz="7200" dirty="0" smtClean="0">
                <a:solidFill>
                  <a:srgbClr val="002060"/>
                </a:solidFill>
              </a:rPr>
              <a:t> subject SL		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CAS </a:t>
            </a:r>
            <a:r>
              <a:rPr lang="en-US" sz="7200" dirty="0">
                <a:solidFill>
                  <a:srgbClr val="002060"/>
                </a:solidFill>
              </a:rPr>
              <a:t>	</a:t>
            </a:r>
            <a:r>
              <a:rPr lang="en-US" sz="7200" dirty="0" smtClean="0">
                <a:solidFill>
                  <a:srgbClr val="002060"/>
                </a:solidFill>
              </a:rPr>
              <a:t>			 Satisfied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Extended </a:t>
            </a:r>
            <a:r>
              <a:rPr lang="en-US" sz="7200" dirty="0">
                <a:solidFill>
                  <a:srgbClr val="002060"/>
                </a:solidFill>
              </a:rPr>
              <a:t>Essay </a:t>
            </a:r>
            <a:r>
              <a:rPr lang="en-US" sz="7200" dirty="0" smtClean="0">
                <a:solidFill>
                  <a:srgbClr val="002060"/>
                </a:solidFill>
              </a:rPr>
              <a:t>		 D </a:t>
            </a:r>
            <a:r>
              <a:rPr lang="en-US" sz="7200" dirty="0">
                <a:solidFill>
                  <a:srgbClr val="002060"/>
                </a:solidFill>
              </a:rPr>
              <a:t>or H</a:t>
            </a:r>
            <a:r>
              <a:rPr lang="en-US" sz="7200" dirty="0" smtClean="0">
                <a:solidFill>
                  <a:srgbClr val="002060"/>
                </a:solidFill>
              </a:rPr>
              <a:t>igher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Theory </a:t>
            </a:r>
            <a:r>
              <a:rPr lang="en-US" sz="7200" dirty="0">
                <a:solidFill>
                  <a:srgbClr val="002060"/>
                </a:solidFill>
              </a:rPr>
              <a:t>of Knowledge </a:t>
            </a:r>
            <a:r>
              <a:rPr lang="en-US" sz="7200" dirty="0" smtClean="0">
                <a:solidFill>
                  <a:srgbClr val="002060"/>
                </a:solidFill>
              </a:rPr>
              <a:t>		 D or Higher</a:t>
            </a:r>
            <a:endParaRPr lang="en-US" sz="72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</a:t>
            </a:r>
            <a:r>
              <a:rPr lang="en-US" sz="7200" u="sng" dirty="0" smtClean="0">
                <a:solidFill>
                  <a:srgbClr val="002060"/>
                </a:solidFill>
              </a:rPr>
              <a:t>EE/</a:t>
            </a:r>
            <a:r>
              <a:rPr lang="en-US" sz="7200" u="sng" dirty="0" err="1" smtClean="0">
                <a:solidFill>
                  <a:srgbClr val="002060"/>
                </a:solidFill>
              </a:rPr>
              <a:t>ToK</a:t>
            </a:r>
            <a:r>
              <a:rPr lang="en-US" sz="7200" u="sng" dirty="0" smtClean="0">
                <a:solidFill>
                  <a:srgbClr val="002060"/>
                </a:solidFill>
              </a:rPr>
              <a:t> Bonus Points		 x/3 points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b="1" dirty="0" smtClean="0">
                <a:solidFill>
                  <a:srgbClr val="FF0000"/>
                </a:solidFill>
              </a:rPr>
              <a:t>IB Diploma awarded with minimum of </a:t>
            </a:r>
            <a:r>
              <a:rPr lang="en-US" sz="7200" b="1" u="sng" dirty="0" smtClean="0">
                <a:solidFill>
                  <a:srgbClr val="FF0000"/>
                </a:solidFill>
              </a:rPr>
              <a:t>24/45</a:t>
            </a:r>
            <a:r>
              <a:rPr lang="en-US" sz="7200" b="1" dirty="0" smtClean="0">
                <a:solidFill>
                  <a:srgbClr val="FF0000"/>
                </a:solidFill>
              </a:rPr>
              <a:t> points &amp; conditions met*</a:t>
            </a:r>
            <a:r>
              <a:rPr lang="en-US" sz="2300" dirty="0">
                <a:solidFill>
                  <a:srgbClr val="002060"/>
                </a:solidFill>
              </a:rPr>
              <a:t>	</a:t>
            </a:r>
            <a:r>
              <a:rPr lang="en-US" sz="2300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58370" name="Picture 2" descr="Image result for diplo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62" y="986319"/>
            <a:ext cx="3200721" cy="20034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95631" y="5169816"/>
            <a:ext cx="3166152" cy="12618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IB Diploma = 100% Bright Futures Academic Scholarship</a:t>
            </a:r>
          </a:p>
        </p:txBody>
      </p:sp>
      <p:pic>
        <p:nvPicPr>
          <p:cNvPr id="58374" name="Picture 6" descr="Image result for bright fu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31" y="3142390"/>
            <a:ext cx="3166152" cy="17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8582"/>
            <a:ext cx="8042276" cy="73015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What’s the next step?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958739"/>
            <a:ext cx="8660979" cy="55849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Review ALL </a:t>
            </a:r>
            <a:r>
              <a:rPr lang="en-US" sz="1800" dirty="0" smtClean="0">
                <a:solidFill>
                  <a:srgbClr val="002060"/>
                </a:solidFill>
              </a:rPr>
              <a:t>high school options </a:t>
            </a:r>
            <a:r>
              <a:rPr lang="en-US" sz="1800" dirty="0" smtClean="0">
                <a:solidFill>
                  <a:srgbClr val="002060"/>
                </a:solidFill>
              </a:rPr>
              <a:t>with your </a:t>
            </a:r>
            <a:r>
              <a:rPr lang="en-US" sz="1800" dirty="0" smtClean="0">
                <a:solidFill>
                  <a:srgbClr val="002060"/>
                </a:solidFill>
              </a:rPr>
              <a:t>child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Review IB materials/information online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If you interested in applying for the IB </a:t>
            </a:r>
            <a:r>
              <a:rPr lang="en-US" sz="1800" dirty="0" err="1" smtClean="0">
                <a:solidFill>
                  <a:srgbClr val="002060"/>
                </a:solidFill>
              </a:rPr>
              <a:t>Programme</a:t>
            </a:r>
            <a:r>
              <a:rPr lang="en-US" sz="1800" dirty="0" smtClean="0">
                <a:solidFill>
                  <a:srgbClr val="002060"/>
                </a:solidFill>
              </a:rPr>
              <a:t> at SHS:</a:t>
            </a: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Signup for interview with IB Coordinator (parent and student)- held at SHS, </a:t>
            </a:r>
            <a:r>
              <a:rPr lang="en-US" sz="1800" dirty="0">
                <a:solidFill>
                  <a:srgbClr val="002060"/>
                </a:solidFill>
              </a:rPr>
              <a:t>9</a:t>
            </a:r>
            <a:r>
              <a:rPr lang="en-US" sz="1800" dirty="0" smtClean="0">
                <a:solidFill>
                  <a:srgbClr val="002060"/>
                </a:solidFill>
              </a:rPr>
              <a:t>:30am to 1:30pm (</a:t>
            </a:r>
            <a:r>
              <a:rPr lang="en-US" sz="1800" dirty="0" smtClean="0">
                <a:solidFill>
                  <a:srgbClr val="002060"/>
                </a:solidFill>
              </a:rPr>
              <a:t>10/24-12/1)- Google Calendar link on IB website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Bring completed </a:t>
            </a:r>
            <a:r>
              <a:rPr lang="en-US" sz="1800" b="1" dirty="0" smtClean="0">
                <a:solidFill>
                  <a:srgbClr val="002060"/>
                </a:solidFill>
              </a:rPr>
              <a:t>IB Packet</a:t>
            </a:r>
            <a:r>
              <a:rPr lang="en-US" sz="1800" dirty="0" smtClean="0">
                <a:solidFill>
                  <a:srgbClr val="002060"/>
                </a:solidFill>
              </a:rPr>
              <a:t> to interview: </a:t>
            </a:r>
            <a:r>
              <a:rPr lang="en-US" sz="1800" b="1" dirty="0" smtClean="0">
                <a:solidFill>
                  <a:srgbClr val="002060"/>
                </a:solidFill>
              </a:rPr>
              <a:t>SHS Pre-IB Application, SHS IB Mature Contents Form, and SHS IB Student Honor Code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ALL applicants will be notified by mail in January </a:t>
            </a:r>
            <a:r>
              <a:rPr lang="en-US" sz="1800" dirty="0" smtClean="0">
                <a:solidFill>
                  <a:srgbClr val="002060"/>
                </a:solidFill>
              </a:rPr>
              <a:t>2023- </a:t>
            </a:r>
            <a:r>
              <a:rPr lang="en-US" sz="1800" b="1" dirty="0" smtClean="0">
                <a:solidFill>
                  <a:srgbClr val="002060"/>
                </a:solidFill>
              </a:rPr>
              <a:t>accepted vs. wait listed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If accepted to the IB </a:t>
            </a:r>
            <a:r>
              <a:rPr lang="en-US" sz="18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Ensure that student has completed  </a:t>
            </a:r>
            <a:r>
              <a:rPr lang="en-US" sz="1800" b="1" dirty="0" smtClean="0">
                <a:solidFill>
                  <a:srgbClr val="002060"/>
                </a:solidFill>
              </a:rPr>
              <a:t>Algebra I </a:t>
            </a:r>
            <a:r>
              <a:rPr lang="en-US" sz="1800" dirty="0" smtClean="0">
                <a:solidFill>
                  <a:srgbClr val="002060"/>
                </a:solidFill>
              </a:rPr>
              <a:t>And/or </a:t>
            </a:r>
            <a:r>
              <a:rPr lang="en-US" sz="1800" b="1" dirty="0" smtClean="0">
                <a:solidFill>
                  <a:srgbClr val="002060"/>
                </a:solidFill>
              </a:rPr>
              <a:t>Spanish I</a:t>
            </a:r>
            <a:r>
              <a:rPr lang="en-US" sz="1800" dirty="0" smtClean="0">
                <a:solidFill>
                  <a:srgbClr val="002060"/>
                </a:solidFill>
              </a:rPr>
              <a:t> (if taking Spanish track) PRIOR to entry into the 9</a:t>
            </a:r>
            <a:r>
              <a:rPr lang="en-US" sz="1800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dirty="0" smtClean="0">
                <a:solidFill>
                  <a:srgbClr val="002060"/>
                </a:solidFill>
              </a:rPr>
              <a:t> grade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Out of zone students:</a:t>
            </a:r>
          </a:p>
          <a:p>
            <a:pPr marL="752475" lvl="2"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Apply for special attendance/school choice on HCSB website (Opens 1/14/2022)</a:t>
            </a:r>
          </a:p>
          <a:p>
            <a:pPr marL="752475" lvl="2"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Apply for transportation (June)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Non- HCSB students will need to register at SHS in June after 8</a:t>
            </a:r>
            <a:r>
              <a:rPr lang="en-US" sz="1800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dirty="0" smtClean="0">
                <a:solidFill>
                  <a:srgbClr val="002060"/>
                </a:solidFill>
              </a:rPr>
              <a:t> grade promotion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Attend </a:t>
            </a:r>
            <a:r>
              <a:rPr lang="en-US" sz="1800" dirty="0">
                <a:solidFill>
                  <a:srgbClr val="002060"/>
                </a:solidFill>
              </a:rPr>
              <a:t>8</a:t>
            </a:r>
            <a:r>
              <a:rPr lang="en-US" sz="1800" baseline="30000" dirty="0">
                <a:solidFill>
                  <a:srgbClr val="002060"/>
                </a:solidFill>
              </a:rPr>
              <a:t>th</a:t>
            </a:r>
            <a:r>
              <a:rPr lang="en-US" sz="1800" dirty="0">
                <a:solidFill>
                  <a:srgbClr val="002060"/>
                </a:solidFill>
              </a:rPr>
              <a:t> grade IB orientation in August of </a:t>
            </a:r>
            <a:r>
              <a:rPr lang="en-US" sz="1800" dirty="0" smtClean="0">
                <a:solidFill>
                  <a:srgbClr val="002060"/>
                </a:solidFill>
              </a:rPr>
              <a:t>2023</a:t>
            </a:r>
            <a:endParaRPr lang="en-US" sz="1800" dirty="0">
              <a:solidFill>
                <a:srgbClr val="002060"/>
              </a:solidFill>
            </a:endParaRP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71776"/>
            <a:ext cx="8042276" cy="1171576"/>
          </a:xfrm>
        </p:spPr>
        <p:txBody>
          <a:bodyPr/>
          <a:lstStyle/>
          <a:p>
            <a:r>
              <a:rPr lang="en-US" sz="8800" u="sng" dirty="0" smtClean="0">
                <a:solidFill>
                  <a:srgbClr val="FF0000"/>
                </a:solidFill>
              </a:rPr>
              <a:t>General Q &amp; A</a:t>
            </a:r>
            <a:endParaRPr lang="en-US" sz="8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4202"/>
            <a:ext cx="8042276" cy="67841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High School Paths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AutoShape 2" descr="Pasco-Hernando State Colleg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749942" cy="7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09" y="5413862"/>
            <a:ext cx="2987608" cy="124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7" y="1171280"/>
            <a:ext cx="1812968" cy="1494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27" y="1171280"/>
            <a:ext cx="3876675" cy="118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51" y="3106230"/>
            <a:ext cx="2032411" cy="1657720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19274752">
            <a:off x="3594595" y="2644035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4251595" y="4274746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5400000">
            <a:off x="5305538" y="3506913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6200000">
            <a:off x="3155460" y="3506913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2419811">
            <a:off x="4909143" y="2647461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3237484"/>
            <a:ext cx="2355515" cy="1525011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98" y="1270997"/>
            <a:ext cx="1593021" cy="10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7140"/>
            <a:ext cx="8042276" cy="663696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College Admissions Factors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670" y="924675"/>
            <a:ext cx="5202752" cy="5673834"/>
          </a:xfrm>
          <a:ln>
            <a:solidFill>
              <a:schemeClr val="accent2"/>
            </a:solidFill>
          </a:ln>
        </p:spPr>
        <p:txBody>
          <a:bodyPr numCol="2"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400" b="1" u="sng" dirty="0" smtClean="0">
                <a:solidFill>
                  <a:srgbClr val="002060"/>
                </a:solidFill>
              </a:rPr>
              <a:t>AP Classes (</a:t>
            </a:r>
            <a:r>
              <a:rPr lang="en-US" sz="6400" b="1" u="sng" dirty="0" smtClean="0">
                <a:solidFill>
                  <a:srgbClr val="002060"/>
                </a:solidFill>
              </a:rPr>
              <a:t>20</a:t>
            </a:r>
            <a:r>
              <a:rPr lang="en-US" sz="6400" b="1" u="sng" dirty="0" smtClean="0">
                <a:solidFill>
                  <a:srgbClr val="002060"/>
                </a:solidFill>
              </a:rPr>
              <a:t>)</a:t>
            </a:r>
            <a:r>
              <a:rPr lang="en-US" sz="6400" b="1" dirty="0" smtClean="0">
                <a:solidFill>
                  <a:srgbClr val="002060"/>
                </a:solidFill>
              </a:rPr>
              <a:t>: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Biology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Calculus AB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Capstone: Seminar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Capstone: </a:t>
            </a:r>
            <a:r>
              <a:rPr lang="en-US" sz="6400" dirty="0" smtClean="0">
                <a:solidFill>
                  <a:srgbClr val="002060"/>
                </a:solidFill>
              </a:rPr>
              <a:t>Research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Comparative/U.S</a:t>
            </a:r>
            <a:r>
              <a:rPr lang="en-US" sz="6400" dirty="0">
                <a:solidFill>
                  <a:srgbClr val="002060"/>
                </a:solidFill>
              </a:rPr>
              <a:t>. </a:t>
            </a:r>
            <a:r>
              <a:rPr lang="en-US" sz="6400" dirty="0" err="1">
                <a:solidFill>
                  <a:srgbClr val="002060"/>
                </a:solidFill>
              </a:rPr>
              <a:t>Govt</a:t>
            </a:r>
            <a:r>
              <a:rPr lang="en-US" sz="6400" dirty="0">
                <a:solidFill>
                  <a:srgbClr val="002060"/>
                </a:solidFill>
              </a:rPr>
              <a:t> &amp; Pol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English Language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English Literature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Environmental Science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Human </a:t>
            </a:r>
            <a:r>
              <a:rPr lang="en-US" sz="6400" dirty="0">
                <a:solidFill>
                  <a:srgbClr val="002060"/>
                </a:solidFill>
              </a:rPr>
              <a:t>Geography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Macroeconomics/ Microeconomics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Music </a:t>
            </a:r>
            <a:r>
              <a:rPr lang="en-US" sz="6400" dirty="0" smtClean="0">
                <a:solidFill>
                  <a:srgbClr val="002060"/>
                </a:solidFill>
              </a:rPr>
              <a:t>Theory*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Psychology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Spanish Language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Spanish </a:t>
            </a:r>
            <a:r>
              <a:rPr lang="en-US" sz="6400" dirty="0" smtClean="0">
                <a:solidFill>
                  <a:srgbClr val="002060"/>
                </a:solidFill>
              </a:rPr>
              <a:t>Literature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Statistics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Studio Art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U.S. History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World </a:t>
            </a:r>
            <a:r>
              <a:rPr lang="en-US" sz="6400" dirty="0" smtClean="0">
                <a:solidFill>
                  <a:srgbClr val="002060"/>
                </a:solidFill>
              </a:rPr>
              <a:t>History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6400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6400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64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u="sng" dirty="0" smtClean="0">
                <a:solidFill>
                  <a:srgbClr val="002060"/>
                </a:solidFill>
              </a:rPr>
              <a:t>IB </a:t>
            </a:r>
            <a:r>
              <a:rPr lang="en-US" sz="6400" b="1" u="sng" dirty="0" smtClean="0">
                <a:solidFill>
                  <a:srgbClr val="002060"/>
                </a:solidFill>
              </a:rPr>
              <a:t>Classes </a:t>
            </a:r>
            <a:r>
              <a:rPr lang="en-US" sz="6400" b="1" u="sng" dirty="0" smtClean="0">
                <a:solidFill>
                  <a:srgbClr val="002060"/>
                </a:solidFill>
              </a:rPr>
              <a:t>(13)</a:t>
            </a:r>
            <a:r>
              <a:rPr lang="en-US" sz="6400" b="1" dirty="0" smtClean="0">
                <a:solidFill>
                  <a:srgbClr val="002060"/>
                </a:solidFill>
              </a:rPr>
              <a:t>: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Biology 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Chemistry </a:t>
            </a:r>
            <a:r>
              <a:rPr lang="en-US" sz="6400" dirty="0" smtClean="0">
                <a:solidFill>
                  <a:srgbClr val="002060"/>
                </a:solidFill>
              </a:rPr>
              <a:t>SL* 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English Language &amp;  </a:t>
            </a:r>
            <a:r>
              <a:rPr lang="en-US" sz="6400" dirty="0">
                <a:solidFill>
                  <a:srgbClr val="002060"/>
                </a:solidFill>
              </a:rPr>
              <a:t>Literature 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Environmental </a:t>
            </a:r>
            <a:r>
              <a:rPr lang="en-US" sz="6400" dirty="0">
                <a:solidFill>
                  <a:srgbClr val="002060"/>
                </a:solidFill>
              </a:rPr>
              <a:t>Systems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History of the Americas 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Latin SL/HL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Math </a:t>
            </a:r>
            <a:r>
              <a:rPr lang="en-US" sz="6400" dirty="0" smtClean="0">
                <a:solidFill>
                  <a:srgbClr val="002060"/>
                </a:solidFill>
              </a:rPr>
              <a:t>Applications &amp; Interpretations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Math Analysis &amp; Approaches SL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Physics SL*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Spanish </a:t>
            </a:r>
            <a:r>
              <a:rPr lang="en-US" sz="6400" dirty="0">
                <a:solidFill>
                  <a:srgbClr val="002060"/>
                </a:solidFill>
              </a:rPr>
              <a:t>B SL/HL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Sports &amp; Exercise Science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Social/Cultural Anthropology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World </a:t>
            </a:r>
            <a:r>
              <a:rPr lang="en-US" sz="6400" dirty="0" smtClean="0">
                <a:solidFill>
                  <a:srgbClr val="002060"/>
                </a:solidFill>
              </a:rPr>
              <a:t>Religions SL*</a:t>
            </a:r>
            <a:endParaRPr lang="en-US" sz="64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243" y="924674"/>
            <a:ext cx="3325793" cy="567383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Weighted GPA/Class Rank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SAT/ACT Scores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Strength of Schedule (Rigor)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School Profile- class size, subjects offered, etc…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Letter of Recommendation*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7850"/>
            <a:ext cx="8042276" cy="465907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University Admissions- You be the Judge?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61" y="1074663"/>
            <a:ext cx="4320672" cy="5525940"/>
          </a:xfrm>
          <a:ln>
            <a:solidFill>
              <a:srgbClr val="002060"/>
            </a:solidFill>
          </a:ln>
        </p:spPr>
        <p:txBody>
          <a:bodyPr numCol="2"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300" b="1" u="sng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9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Algebra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1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Biology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Team Sports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Hope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10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Geometry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2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Marine Science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World History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Weightlifting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Music Appreciation</a:t>
            </a: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11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3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Algebra 2 Honors</a:t>
            </a:r>
          </a:p>
          <a:p>
            <a:pPr>
              <a:spcBef>
                <a:spcPts val="600"/>
              </a:spcBef>
            </a:pPr>
            <a:r>
              <a:rPr lang="en-US" sz="2300" dirty="0" err="1" smtClean="0">
                <a:solidFill>
                  <a:srgbClr val="002060"/>
                </a:solidFill>
              </a:rPr>
              <a:t>Phys</a:t>
            </a:r>
            <a:r>
              <a:rPr lang="en-US" sz="2300" dirty="0" smtClean="0">
                <a:solidFill>
                  <a:srgbClr val="002060"/>
                </a:solidFill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</a:rPr>
              <a:t>Sci</a:t>
            </a:r>
            <a:r>
              <a:rPr lang="en-US" sz="2300" dirty="0" smtClean="0">
                <a:solidFill>
                  <a:srgbClr val="002060"/>
                </a:solidFill>
              </a:rPr>
              <a:t>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U.S. History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Online Class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Basketball</a:t>
            </a: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12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4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Pre- Calculus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U.S./Comp </a:t>
            </a:r>
            <a:r>
              <a:rPr lang="en-US" sz="2300" dirty="0" err="1" smtClean="0">
                <a:solidFill>
                  <a:srgbClr val="002060"/>
                </a:solidFill>
              </a:rPr>
              <a:t>Govt</a:t>
            </a:r>
            <a:endParaRPr lang="en-US" sz="23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Macro/Micro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Elective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Elective</a:t>
            </a:r>
            <a:endParaRPr lang="en-US" sz="14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3372" y="1074663"/>
            <a:ext cx="4349786" cy="552594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2300" b="1" u="sng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9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Geometry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Biology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Human Geo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Band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10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Pre-IB English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Algebra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3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World History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Chemistry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Macro/Micro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Comp/U.S. </a:t>
            </a:r>
            <a:r>
              <a:rPr lang="en-US" sz="2300" dirty="0" err="1" smtClean="0">
                <a:solidFill>
                  <a:srgbClr val="002060"/>
                </a:solidFill>
              </a:rPr>
              <a:t>Govt</a:t>
            </a:r>
            <a:endParaRPr lang="en-US" sz="23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11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English Lang 1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Math 1*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Spanish 4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Bio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U.S. History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Econ 2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Sports Science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12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English Lang 3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Math 2*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Spanish 5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Bio 3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History 3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World Religions</a:t>
            </a:r>
            <a:endParaRPr lang="en-US" sz="1400" u="sng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861" y="647271"/>
            <a:ext cx="4320672" cy="3784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FF0000"/>
                </a:solidFill>
              </a:rPr>
              <a:t>Student A</a:t>
            </a:r>
            <a:r>
              <a:rPr lang="en-US" sz="1800" dirty="0" smtClean="0">
                <a:solidFill>
                  <a:srgbClr val="FF0000"/>
                </a:solidFill>
              </a:rPr>
              <a:t>: 4.0 Weighted GPA, 85/400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3372" y="653265"/>
            <a:ext cx="4339629" cy="3784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FF0000"/>
                </a:solidFill>
              </a:rPr>
              <a:t>Student B</a:t>
            </a:r>
            <a:r>
              <a:rPr lang="en-US" sz="1800" dirty="0" smtClean="0">
                <a:solidFill>
                  <a:srgbClr val="FF0000"/>
                </a:solidFill>
              </a:rPr>
              <a:t>: 4.4 Weighted GPA, 20/400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9332"/>
            <a:ext cx="8042276" cy="643148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University Admissions Standards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98575"/>
              </p:ext>
            </p:extLst>
          </p:nvPr>
        </p:nvGraphicFramePr>
        <p:xfrm>
          <a:off x="549275" y="1098550"/>
          <a:ext cx="804227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>
                  <a:extLst>
                    <a:ext uri="{9D8B030D-6E8A-4147-A177-3AD203B41FA5}">
                      <a16:colId xmlns:a16="http://schemas.microsoft.com/office/drawing/2014/main" val="2903230175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941939310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933482211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3419305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</a:t>
                      </a:r>
                      <a:r>
                        <a:rPr lang="en-US" baseline="0" dirty="0" smtClean="0"/>
                        <a:t> Weighted GPA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46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4.3+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1330+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29+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17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4.1+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1270+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28+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7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3.8+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1300+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29+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13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4.1+*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1330+*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29+*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68036"/>
                  </a:ext>
                </a:extLst>
              </a:tr>
            </a:tbl>
          </a:graphicData>
        </a:graphic>
      </p:graphicFrame>
      <p:pic>
        <p:nvPicPr>
          <p:cNvPr id="58370" name="Picture 2" descr="Image result for uf gato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2" y="1777429"/>
            <a:ext cx="1297142" cy="10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f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s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6" name="Picture 8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9" y="2988994"/>
            <a:ext cx="1160747" cy="1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us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80" name="Picture 12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2" y="4193912"/>
            <a:ext cx="1300489" cy="10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8" y="5363352"/>
            <a:ext cx="1452331" cy="9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8236"/>
            <a:ext cx="8042276" cy="643148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Understanding Bright Futures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65057"/>
              </p:ext>
            </p:extLst>
          </p:nvPr>
        </p:nvGraphicFramePr>
        <p:xfrm>
          <a:off x="332325" y="3441843"/>
          <a:ext cx="8476175" cy="309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235">
                  <a:extLst>
                    <a:ext uri="{9D8B030D-6E8A-4147-A177-3AD203B41FA5}">
                      <a16:colId xmlns:a16="http://schemas.microsoft.com/office/drawing/2014/main" val="3099432603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1625075933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508277002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4186125171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3627149333"/>
                    </a:ext>
                  </a:extLst>
                </a:gridCol>
              </a:tblGrid>
              <a:tr h="7073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</a:t>
                      </a:r>
                      <a:r>
                        <a:rPr lang="en-US" baseline="0" dirty="0" smtClean="0"/>
                        <a:t> Weighted GPA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ACT/SAT </a:t>
                      </a:r>
                      <a:r>
                        <a:rPr lang="en-US" sz="1600" dirty="0" smtClean="0"/>
                        <a:t>Requirements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Hours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 GPA for Renewal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06518"/>
                  </a:ext>
                </a:extLst>
              </a:tr>
              <a:tr h="1374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Florida Academic Scholarship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29/1330</a:t>
                      </a:r>
                    </a:p>
                    <a:p>
                      <a:pPr algn="ctr"/>
                      <a:r>
                        <a:rPr lang="en-US" sz="1600" dirty="0" smtClean="0"/>
                        <a:t>[90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Percentile]</a:t>
                      </a:r>
                    </a:p>
                    <a:p>
                      <a:pPr algn="ctr"/>
                      <a:r>
                        <a:rPr lang="en-US" sz="1600" dirty="0" smtClean="0"/>
                        <a:t>or</a:t>
                      </a:r>
                    </a:p>
                    <a:p>
                      <a:pPr algn="ctr"/>
                      <a:r>
                        <a:rPr lang="en-US" sz="1600" dirty="0" smtClean="0"/>
                        <a:t>IB or AICE Diploma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+ maintain credit hours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7555"/>
                  </a:ext>
                </a:extLst>
              </a:tr>
              <a:tr h="1010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Florida Medallion Scholarship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25/1210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2.75 + maintain credit hours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034309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32325" y="996592"/>
            <a:ext cx="8476175" cy="229113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Florida Bright Futures- State Tuition Scholarship program for FL state colleges/universities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Academic Scholarship- 100% tuition up to 4 years* + $300 semester expenditure stipend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Medallion Scholarship- 75% tuition up to 4 years*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3064476"/>
            <a:ext cx="8436490" cy="343517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?"/>
            </a:pPr>
            <a:r>
              <a:rPr lang="en-US" sz="3200" dirty="0" smtClean="0">
                <a:solidFill>
                  <a:srgbClr val="FF0000"/>
                </a:solidFill>
              </a:rPr>
              <a:t>Skill based college preparation</a:t>
            </a:r>
          </a:p>
          <a:p>
            <a:pPr>
              <a:buFontTx/>
              <a:buChar char="?"/>
            </a:pPr>
            <a:r>
              <a:rPr lang="en-US" sz="3200" dirty="0" smtClean="0">
                <a:solidFill>
                  <a:srgbClr val="FF0000"/>
                </a:solidFill>
              </a:rPr>
              <a:t>College Credit</a:t>
            </a:r>
          </a:p>
          <a:p>
            <a:pPr>
              <a:buFontTx/>
              <a:buChar char="?"/>
            </a:pPr>
            <a:r>
              <a:rPr lang="en-US" sz="3200" dirty="0" smtClean="0">
                <a:solidFill>
                  <a:srgbClr val="FF0000"/>
                </a:solidFill>
              </a:rPr>
              <a:t>Grades</a:t>
            </a:r>
          </a:p>
          <a:p>
            <a:pPr>
              <a:buFontTx/>
              <a:buChar char="?"/>
            </a:pPr>
            <a:r>
              <a:rPr lang="en-US" sz="3200" dirty="0" smtClean="0">
                <a:solidFill>
                  <a:srgbClr val="FF0000"/>
                </a:solidFill>
              </a:rPr>
              <a:t>Rigorous curriculum</a:t>
            </a:r>
          </a:p>
          <a:p>
            <a:pPr>
              <a:buFontTx/>
              <a:buChar char="?"/>
            </a:pPr>
            <a:r>
              <a:rPr lang="en-US" sz="3200" dirty="0" smtClean="0">
                <a:solidFill>
                  <a:srgbClr val="FF0000"/>
                </a:solidFill>
              </a:rPr>
              <a:t>Development of well rounded, internationally minded students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AutoShape 2" descr="100+ Free Priority &amp; Checklist Images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8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96" y="319603"/>
            <a:ext cx="6117539" cy="25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80" y="185724"/>
            <a:ext cx="8348663" cy="90160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Is the IB Program for my child?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08" y="1272746"/>
            <a:ext cx="5329070" cy="53280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Considerations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Student/Parent Buy-in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Time </a:t>
            </a:r>
            <a:r>
              <a:rPr lang="en-US" dirty="0" smtClean="0">
                <a:solidFill>
                  <a:srgbClr val="002060"/>
                </a:solidFill>
              </a:rPr>
              <a:t>Management &amp; Organization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Minimalism &amp; Procrastination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Study Habits/Student Achievement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Motivation &amp; Positivity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Response to </a:t>
            </a:r>
            <a:r>
              <a:rPr lang="en-US" dirty="0" smtClean="0">
                <a:solidFill>
                  <a:srgbClr val="002060"/>
                </a:solidFill>
              </a:rPr>
              <a:t>Adversity- aka “Stress”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Self-reflection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Self-advocacy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School </a:t>
            </a:r>
            <a:r>
              <a:rPr lang="en-US" dirty="0" smtClean="0">
                <a:solidFill>
                  <a:srgbClr val="002060"/>
                </a:solidFill>
              </a:rPr>
              <a:t>Involvement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Character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8370" name="AutoShape 2" descr="https://encrypted-tbn1.gstatic.com/images?q=tbn:ANd9GcRbQRBgFobFctiTcZwUZrSwrL4X4gkRZ7m-6TrCNu4MojbMcm-7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2" name="Picture 4" descr="http://www.educationworld.in/userfiles/tackleschool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1272746"/>
            <a:ext cx="2890842" cy="50137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5821</TotalTime>
  <Words>2671</Words>
  <Application>Microsoft Office PowerPoint</Application>
  <PresentationFormat>On-screen Show (4:3)</PresentationFormat>
  <Paragraphs>598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News Gothic MT</vt:lpstr>
      <vt:lpstr>Times New Roman</vt:lpstr>
      <vt:lpstr>Wingdings</vt:lpstr>
      <vt:lpstr>Wingdings 2</vt:lpstr>
      <vt:lpstr>Breeze</vt:lpstr>
      <vt:lpstr>Mr. John Imhof- IB Coordinator 797-7010 ext.239 imhof_ j@hcsb.k12.fl.us</vt:lpstr>
      <vt:lpstr>Student Learning Opportunities in Hernando County </vt:lpstr>
      <vt:lpstr>High School Paths</vt:lpstr>
      <vt:lpstr>College Admissions Factors</vt:lpstr>
      <vt:lpstr>University Admissions- You be the Judge?</vt:lpstr>
      <vt:lpstr>University Admissions Standards</vt:lpstr>
      <vt:lpstr>Understanding Bright Futures</vt:lpstr>
      <vt:lpstr>PowerPoint Presentation</vt:lpstr>
      <vt:lpstr>Is the IB Program for my child?</vt:lpstr>
      <vt:lpstr>Satellite Busing</vt:lpstr>
      <vt:lpstr>Who and what is the IB?</vt:lpstr>
      <vt:lpstr>The IB Student “Profile” (Student Attributes and development of Lifelong Learners) “Developing the student learner profile is the goal, not the standard”</vt:lpstr>
      <vt:lpstr>What does the IB High School experience look like?</vt:lpstr>
      <vt:lpstr>The IB Programme at SHS</vt:lpstr>
      <vt:lpstr>PowerPoint Presentation</vt:lpstr>
      <vt:lpstr>Students who scored a 2 or higher on an AP Exam were more likely than other students to earn a bachelor’s degree within 4 years</vt:lpstr>
      <vt:lpstr>IB Performance Data (2015-2022)</vt:lpstr>
      <vt:lpstr>PowerPoint Presentation</vt:lpstr>
      <vt:lpstr>IB Diploma Programme Curriculum</vt:lpstr>
      <vt:lpstr>PowerPoint Presentation</vt:lpstr>
      <vt:lpstr>PowerPoint Presentation</vt:lpstr>
      <vt:lpstr>The IB Diploma </vt:lpstr>
      <vt:lpstr>What’s the next step?</vt:lpstr>
      <vt:lpstr>General Q &amp; A</vt:lpstr>
    </vt:vector>
  </TitlesOfParts>
  <Company>F.W. Springstead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Clifford Wagner</dc:creator>
  <cp:lastModifiedBy>John Imhof</cp:lastModifiedBy>
  <cp:revision>250</cp:revision>
  <cp:lastPrinted>2022-10-04T17:55:19Z</cp:lastPrinted>
  <dcterms:created xsi:type="dcterms:W3CDTF">2011-05-31T12:22:09Z</dcterms:created>
  <dcterms:modified xsi:type="dcterms:W3CDTF">2022-10-04T17:55:27Z</dcterms:modified>
</cp:coreProperties>
</file>